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84"/>
  </p:notesMasterIdLst>
  <p:sldIdLst>
    <p:sldId id="256" r:id="rId3"/>
    <p:sldId id="258" r:id="rId4"/>
    <p:sldId id="260" r:id="rId5"/>
    <p:sldId id="328" r:id="rId6"/>
    <p:sldId id="259" r:id="rId7"/>
    <p:sldId id="261" r:id="rId8"/>
    <p:sldId id="321" r:id="rId9"/>
    <p:sldId id="262" r:id="rId10"/>
    <p:sldId id="265" r:id="rId11"/>
    <p:sldId id="263" r:id="rId12"/>
    <p:sldId id="264" r:id="rId13"/>
    <p:sldId id="266" r:id="rId14"/>
    <p:sldId id="267" r:id="rId15"/>
    <p:sldId id="268" r:id="rId16"/>
    <p:sldId id="322" r:id="rId17"/>
    <p:sldId id="323" r:id="rId18"/>
    <p:sldId id="324" r:id="rId19"/>
    <p:sldId id="269" r:id="rId20"/>
    <p:sldId id="276" r:id="rId21"/>
    <p:sldId id="274" r:id="rId22"/>
    <p:sldId id="277" r:id="rId23"/>
    <p:sldId id="278" r:id="rId24"/>
    <p:sldId id="332" r:id="rId25"/>
    <p:sldId id="304" r:id="rId26"/>
    <p:sldId id="300" r:id="rId27"/>
    <p:sldId id="301" r:id="rId28"/>
    <p:sldId id="302" r:id="rId29"/>
    <p:sldId id="303" r:id="rId30"/>
    <p:sldId id="270" r:id="rId31"/>
    <p:sldId id="271" r:id="rId32"/>
    <p:sldId id="272" r:id="rId33"/>
    <p:sldId id="273" r:id="rId34"/>
    <p:sldId id="279" r:id="rId35"/>
    <p:sldId id="316" r:id="rId36"/>
    <p:sldId id="281" r:id="rId37"/>
    <p:sldId id="280" r:id="rId38"/>
    <p:sldId id="282" r:id="rId39"/>
    <p:sldId id="283" r:id="rId40"/>
    <p:sldId id="284" r:id="rId41"/>
    <p:sldId id="285" r:id="rId42"/>
    <p:sldId id="286" r:id="rId43"/>
    <p:sldId id="287" r:id="rId44"/>
    <p:sldId id="288" r:id="rId45"/>
    <p:sldId id="295" r:id="rId46"/>
    <p:sldId id="297" r:id="rId47"/>
    <p:sldId id="334" r:id="rId48"/>
    <p:sldId id="296" r:id="rId49"/>
    <p:sldId id="298" r:id="rId50"/>
    <p:sldId id="299" r:id="rId51"/>
    <p:sldId id="307" r:id="rId52"/>
    <p:sldId id="308" r:id="rId53"/>
    <p:sldId id="335" r:id="rId54"/>
    <p:sldId id="330" r:id="rId55"/>
    <p:sldId id="331" r:id="rId56"/>
    <p:sldId id="309" r:id="rId57"/>
    <p:sldId id="290" r:id="rId58"/>
    <p:sldId id="291" r:id="rId59"/>
    <p:sldId id="292" r:id="rId60"/>
    <p:sldId id="293" r:id="rId61"/>
    <p:sldId id="289" r:id="rId62"/>
    <p:sldId id="294" r:id="rId63"/>
    <p:sldId id="310" r:id="rId64"/>
    <p:sldId id="325" r:id="rId65"/>
    <p:sldId id="305" r:id="rId66"/>
    <p:sldId id="319" r:id="rId67"/>
    <p:sldId id="326" r:id="rId68"/>
    <p:sldId id="327" r:id="rId69"/>
    <p:sldId id="329" r:id="rId70"/>
    <p:sldId id="320" r:id="rId71"/>
    <p:sldId id="337" r:id="rId72"/>
    <p:sldId id="338" r:id="rId73"/>
    <p:sldId id="339" r:id="rId74"/>
    <p:sldId id="311" r:id="rId75"/>
    <p:sldId id="333" r:id="rId76"/>
    <p:sldId id="312" r:id="rId77"/>
    <p:sldId id="336" r:id="rId78"/>
    <p:sldId id="313" r:id="rId79"/>
    <p:sldId id="314" r:id="rId80"/>
    <p:sldId id="315" r:id="rId81"/>
    <p:sldId id="318" r:id="rId82"/>
    <p:sldId id="317"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285C9A8-9803-420B-BE92-C53C4C83616A}">
          <p14:sldIdLst>
            <p14:sldId id="256"/>
            <p14:sldId id="258"/>
            <p14:sldId id="260"/>
            <p14:sldId id="328"/>
          </p14:sldIdLst>
        </p14:section>
        <p14:section name="Tour Stop 1 - General" id="{669C37F9-5D7B-41E8-8164-18D4ACDDABAD}">
          <p14:sldIdLst>
            <p14:sldId id="259"/>
            <p14:sldId id="261"/>
            <p14:sldId id="321"/>
            <p14:sldId id="262"/>
            <p14:sldId id="265"/>
            <p14:sldId id="263"/>
            <p14:sldId id="264"/>
            <p14:sldId id="266"/>
            <p14:sldId id="267"/>
            <p14:sldId id="268"/>
            <p14:sldId id="322"/>
            <p14:sldId id="323"/>
            <p14:sldId id="324"/>
            <p14:sldId id="269"/>
            <p14:sldId id="276"/>
            <p14:sldId id="274"/>
            <p14:sldId id="277"/>
            <p14:sldId id="278"/>
            <p14:sldId id="332"/>
          </p14:sldIdLst>
        </p14:section>
        <p14:section name="Tour Stop 2 - Security" id="{FF29B274-76AB-4209-AC04-BD6F5A25F66F}">
          <p14:sldIdLst>
            <p14:sldId id="304"/>
            <p14:sldId id="300"/>
            <p14:sldId id="301"/>
            <p14:sldId id="302"/>
            <p14:sldId id="303"/>
          </p14:sldIdLst>
        </p14:section>
        <p14:section name="Tour Stop 3 - Product Repositories" id="{EF9DBF76-9941-4C2B-87E6-69203DA2D422}">
          <p14:sldIdLst>
            <p14:sldId id="270"/>
            <p14:sldId id="271"/>
            <p14:sldId id="272"/>
            <p14:sldId id="273"/>
            <p14:sldId id="279"/>
            <p14:sldId id="316"/>
            <p14:sldId id="281"/>
            <p14:sldId id="280"/>
            <p14:sldId id="282"/>
            <p14:sldId id="283"/>
            <p14:sldId id="284"/>
            <p14:sldId id="285"/>
            <p14:sldId id="286"/>
            <p14:sldId id="287"/>
            <p14:sldId id="288"/>
            <p14:sldId id="295"/>
            <p14:sldId id="297"/>
            <p14:sldId id="334"/>
            <p14:sldId id="296"/>
            <p14:sldId id="298"/>
            <p14:sldId id="299"/>
            <p14:sldId id="307"/>
            <p14:sldId id="308"/>
            <p14:sldId id="335"/>
            <p14:sldId id="330"/>
            <p14:sldId id="331"/>
            <p14:sldId id="309"/>
          </p14:sldIdLst>
        </p14:section>
        <p14:section name="Tour Stop 4" id="{58254B66-9E03-4B76-91A4-41336696773E}">
          <p14:sldIdLst>
            <p14:sldId id="290"/>
            <p14:sldId id="291"/>
            <p14:sldId id="292"/>
            <p14:sldId id="293"/>
            <p14:sldId id="289"/>
            <p14:sldId id="294"/>
            <p14:sldId id="310"/>
            <p14:sldId id="325"/>
          </p14:sldIdLst>
        </p14:section>
        <p14:section name="Tour Stop 5 - Docs and KBs" id="{505659D9-1936-4780-B7F7-EE4AF33CA73B}">
          <p14:sldIdLst>
            <p14:sldId id="305"/>
            <p14:sldId id="319"/>
            <p14:sldId id="326"/>
            <p14:sldId id="327"/>
          </p14:sldIdLst>
        </p14:section>
        <p14:section name="Tour Stop 6 - Honorable Mentions" id="{0C475E17-6B7C-400E-87BF-A172ADE10B84}">
          <p14:sldIdLst>
            <p14:sldId id="329"/>
            <p14:sldId id="320"/>
            <p14:sldId id="337"/>
            <p14:sldId id="338"/>
            <p14:sldId id="339"/>
            <p14:sldId id="311"/>
            <p14:sldId id="333"/>
            <p14:sldId id="312"/>
            <p14:sldId id="336"/>
            <p14:sldId id="313"/>
            <p14:sldId id="314"/>
            <p14:sldId id="315"/>
          </p14:sldIdLst>
        </p14:section>
        <p14:section name="Tour Stop - End" id="{CA3328B3-2576-40AB-AD95-8C4672EFA1D2}">
          <p14:sldIdLst>
            <p14:sldId id="318"/>
            <p14:sldId id="3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1801" autoAdjust="0"/>
  </p:normalViewPr>
  <p:slideViewPr>
    <p:cSldViewPr snapToGrid="0">
      <p:cViewPr varScale="1">
        <p:scale>
          <a:sx n="80" d="100"/>
          <a:sy n="80" d="100"/>
        </p:scale>
        <p:origin x="1237" y="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14B098-0C45-40E2-85CD-F2A342937673}" type="datetimeFigureOut">
              <a:rPr lang="en-US" smtClean="0"/>
              <a:t>9/29/2019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79E63C-B3DE-4789-BC7B-47ADB3541023}" type="slidenum">
              <a:rPr lang="en-US" smtClean="0"/>
              <a:t>‹#›</a:t>
            </a:fld>
            <a:endParaRPr lang="en-US"/>
          </a:p>
        </p:txBody>
      </p:sp>
    </p:spTree>
    <p:extLst>
      <p:ext uri="{BB962C8B-B14F-4D97-AF65-F5344CB8AC3E}">
        <p14:creationId xmlns:p14="http://schemas.microsoft.com/office/powerpoint/2010/main" val="1983721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vmware.com/support/policies/lifecycle.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cloud.vmware.com/community/2019/08/26/marketplace-initial-availability/"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vmware.com/resources/compatibility/search.php"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credit - </a:t>
            </a:r>
            <a:r>
              <a:rPr lang="en-US" dirty="0" err="1"/>
              <a:t>pixabay</a:t>
            </a:r>
            <a:endParaRPr lang="en-US" dirty="0"/>
          </a:p>
        </p:txBody>
      </p:sp>
      <p:sp>
        <p:nvSpPr>
          <p:cNvPr id="4" name="Slide Number Placeholder 3"/>
          <p:cNvSpPr>
            <a:spLocks noGrp="1"/>
          </p:cNvSpPr>
          <p:nvPr>
            <p:ph type="sldNum" sz="quarter" idx="5"/>
          </p:nvPr>
        </p:nvSpPr>
        <p:spPr/>
        <p:txBody>
          <a:bodyPr/>
          <a:lstStyle/>
          <a:p>
            <a:fld id="{D279E63C-B3DE-4789-BC7B-47ADB3541023}" type="slidenum">
              <a:rPr lang="en-US" smtClean="0"/>
              <a:t>1</a:t>
            </a:fld>
            <a:endParaRPr lang="en-US"/>
          </a:p>
        </p:txBody>
      </p:sp>
    </p:spTree>
    <p:extLst>
      <p:ext uri="{BB962C8B-B14F-4D97-AF65-F5344CB8AC3E}">
        <p14:creationId xmlns:p14="http://schemas.microsoft.com/office/powerpoint/2010/main" val="3959122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9E63C-B3DE-4789-BC7B-47ADB3541023}" type="slidenum">
              <a:rPr lang="en-US" smtClean="0"/>
              <a:t>14</a:t>
            </a:fld>
            <a:endParaRPr lang="en-US"/>
          </a:p>
        </p:txBody>
      </p:sp>
    </p:spTree>
    <p:extLst>
      <p:ext uri="{BB962C8B-B14F-4D97-AF65-F5344CB8AC3E}">
        <p14:creationId xmlns:p14="http://schemas.microsoft.com/office/powerpoint/2010/main" val="2752698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Support = starts on GA date and lasts for specific time, includes maintenance updates and upgrades, bug and security fixes, and tech support per the support terms and conditions</a:t>
            </a:r>
          </a:p>
          <a:p>
            <a:endParaRPr lang="en-US" dirty="0"/>
          </a:p>
          <a:p>
            <a:r>
              <a:rPr lang="en-US" dirty="0"/>
              <a:t>Technical Guidance = if available, usually web / e-mail support only (no phone)  for low severity issues, no new hardware support / security patches / bug fixes unless called out specifically</a:t>
            </a:r>
          </a:p>
          <a:p>
            <a:endParaRPr lang="en-US" dirty="0"/>
          </a:p>
          <a:p>
            <a:r>
              <a:rPr lang="en-US" dirty="0"/>
              <a:t>End of Support Life = no longer supported by VMware (could be end of general support or end of technical guidance)</a:t>
            </a:r>
          </a:p>
          <a:p>
            <a:endParaRPr lang="en-US" dirty="0"/>
          </a:p>
          <a:p>
            <a:r>
              <a:rPr lang="en-US" dirty="0"/>
              <a:t>End of availability = we no longer sell it</a:t>
            </a:r>
          </a:p>
          <a:p>
            <a:endParaRPr lang="en-US" dirty="0"/>
          </a:p>
          <a:p>
            <a:r>
              <a:rPr lang="en-US" dirty="0"/>
              <a:t>End of distribution = no longer allow it to be downloaded</a:t>
            </a:r>
          </a:p>
        </p:txBody>
      </p:sp>
      <p:sp>
        <p:nvSpPr>
          <p:cNvPr id="4" name="Slide Number Placeholder 3"/>
          <p:cNvSpPr>
            <a:spLocks noGrp="1"/>
          </p:cNvSpPr>
          <p:nvPr>
            <p:ph type="sldNum" sz="quarter" idx="5"/>
          </p:nvPr>
        </p:nvSpPr>
        <p:spPr/>
        <p:txBody>
          <a:bodyPr/>
          <a:lstStyle/>
          <a:p>
            <a:fld id="{D279E63C-B3DE-4789-BC7B-47ADB3541023}" type="slidenum">
              <a:rPr lang="en-US" smtClean="0"/>
              <a:t>15</a:t>
            </a:fld>
            <a:endParaRPr lang="en-US"/>
          </a:p>
        </p:txBody>
      </p:sp>
    </p:spTree>
    <p:extLst>
      <p:ext uri="{BB962C8B-B14F-4D97-AF65-F5344CB8AC3E}">
        <p14:creationId xmlns:p14="http://schemas.microsoft.com/office/powerpoint/2010/main" val="3088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lists unsupported products and their end of availability, etc.</a:t>
            </a:r>
          </a:p>
          <a:p>
            <a:endParaRPr lang="en-US" dirty="0"/>
          </a:p>
          <a:p>
            <a:r>
              <a:rPr lang="en-US" dirty="0"/>
              <a:t>Lifecycle policy defined on product lifecycle policy page - </a:t>
            </a:r>
            <a:r>
              <a:rPr lang="en-US" sz="1200" dirty="0">
                <a:hlinkClick r:id="rId3"/>
              </a:rPr>
              <a:t>https://www.vmware.com/support/policies/lifecycle.html</a:t>
            </a:r>
            <a:endParaRPr lang="en-US" dirty="0"/>
          </a:p>
        </p:txBody>
      </p:sp>
      <p:sp>
        <p:nvSpPr>
          <p:cNvPr id="4" name="Slide Number Placeholder 3"/>
          <p:cNvSpPr>
            <a:spLocks noGrp="1"/>
          </p:cNvSpPr>
          <p:nvPr>
            <p:ph type="sldNum" sz="quarter" idx="5"/>
          </p:nvPr>
        </p:nvSpPr>
        <p:spPr/>
        <p:txBody>
          <a:bodyPr/>
          <a:lstStyle/>
          <a:p>
            <a:fld id="{D279E63C-B3DE-4789-BC7B-47ADB3541023}" type="slidenum">
              <a:rPr lang="en-US" smtClean="0"/>
              <a:t>16</a:t>
            </a:fld>
            <a:endParaRPr lang="en-US"/>
          </a:p>
        </p:txBody>
      </p:sp>
    </p:spTree>
    <p:extLst>
      <p:ext uri="{BB962C8B-B14F-4D97-AF65-F5344CB8AC3E}">
        <p14:creationId xmlns:p14="http://schemas.microsoft.com/office/powerpoint/2010/main" val="3724551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story for SaaS support</a:t>
            </a:r>
          </a:p>
        </p:txBody>
      </p:sp>
      <p:sp>
        <p:nvSpPr>
          <p:cNvPr id="4" name="Slide Number Placeholder 3"/>
          <p:cNvSpPr>
            <a:spLocks noGrp="1"/>
          </p:cNvSpPr>
          <p:nvPr>
            <p:ph type="sldNum" sz="quarter" idx="5"/>
          </p:nvPr>
        </p:nvSpPr>
        <p:spPr/>
        <p:txBody>
          <a:bodyPr/>
          <a:lstStyle/>
          <a:p>
            <a:fld id="{D279E63C-B3DE-4789-BC7B-47ADB3541023}" type="slidenum">
              <a:rPr lang="en-US" smtClean="0"/>
              <a:t>17</a:t>
            </a:fld>
            <a:endParaRPr lang="en-US"/>
          </a:p>
        </p:txBody>
      </p:sp>
    </p:spTree>
    <p:extLst>
      <p:ext uri="{BB962C8B-B14F-4D97-AF65-F5344CB8AC3E}">
        <p14:creationId xmlns:p14="http://schemas.microsoft.com/office/powerpoint/2010/main" val="3133403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9E63C-B3DE-4789-BC7B-47ADB3541023}" type="slidenum">
              <a:rPr lang="en-US" smtClean="0"/>
              <a:t>24</a:t>
            </a:fld>
            <a:endParaRPr lang="en-US"/>
          </a:p>
        </p:txBody>
      </p:sp>
    </p:spTree>
    <p:extLst>
      <p:ext uri="{BB962C8B-B14F-4D97-AF65-F5344CB8AC3E}">
        <p14:creationId xmlns:p14="http://schemas.microsoft.com/office/powerpoint/2010/main" val="3472320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Switched to Security Configuration Guide in vSphere 6.5</a:t>
            </a:r>
          </a:p>
        </p:txBody>
      </p:sp>
      <p:sp>
        <p:nvSpPr>
          <p:cNvPr id="4" name="Slide Number Placeholder 3"/>
          <p:cNvSpPr>
            <a:spLocks noGrp="1"/>
          </p:cNvSpPr>
          <p:nvPr>
            <p:ph type="sldNum" sz="quarter" idx="5"/>
          </p:nvPr>
        </p:nvSpPr>
        <p:spPr/>
        <p:txBody>
          <a:bodyPr/>
          <a:lstStyle/>
          <a:p>
            <a:fld id="{D279E63C-B3DE-4789-BC7B-47ADB3541023}" type="slidenum">
              <a:rPr lang="en-US" smtClean="0"/>
              <a:t>25</a:t>
            </a:fld>
            <a:endParaRPr lang="en-US"/>
          </a:p>
        </p:txBody>
      </p:sp>
    </p:spTree>
    <p:extLst>
      <p:ext uri="{BB962C8B-B14F-4D97-AF65-F5344CB8AC3E}">
        <p14:creationId xmlns:p14="http://schemas.microsoft.com/office/powerpoint/2010/main" val="2088556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up on the security response policy for classes of vulnerabilities (critical, important, moderate, low)</a:t>
            </a:r>
          </a:p>
        </p:txBody>
      </p:sp>
      <p:sp>
        <p:nvSpPr>
          <p:cNvPr id="4" name="Slide Number Placeholder 3"/>
          <p:cNvSpPr>
            <a:spLocks noGrp="1"/>
          </p:cNvSpPr>
          <p:nvPr>
            <p:ph type="sldNum" sz="quarter" idx="5"/>
          </p:nvPr>
        </p:nvSpPr>
        <p:spPr/>
        <p:txBody>
          <a:bodyPr/>
          <a:lstStyle/>
          <a:p>
            <a:fld id="{D279E63C-B3DE-4789-BC7B-47ADB3541023}" type="slidenum">
              <a:rPr lang="en-US" smtClean="0"/>
              <a:t>26</a:t>
            </a:fld>
            <a:endParaRPr lang="en-US"/>
          </a:p>
        </p:txBody>
      </p:sp>
    </p:spTree>
    <p:extLst>
      <p:ext uri="{BB962C8B-B14F-4D97-AF65-F5344CB8AC3E}">
        <p14:creationId xmlns:p14="http://schemas.microsoft.com/office/powerpoint/2010/main" val="3901968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sign up on Security Response Center page</a:t>
            </a:r>
          </a:p>
        </p:txBody>
      </p:sp>
      <p:sp>
        <p:nvSpPr>
          <p:cNvPr id="4" name="Slide Number Placeholder 3"/>
          <p:cNvSpPr>
            <a:spLocks noGrp="1"/>
          </p:cNvSpPr>
          <p:nvPr>
            <p:ph type="sldNum" sz="quarter" idx="5"/>
          </p:nvPr>
        </p:nvSpPr>
        <p:spPr/>
        <p:txBody>
          <a:bodyPr/>
          <a:lstStyle/>
          <a:p>
            <a:fld id="{D279E63C-B3DE-4789-BC7B-47ADB3541023}" type="slidenum">
              <a:rPr lang="en-US" smtClean="0"/>
              <a:t>27</a:t>
            </a:fld>
            <a:endParaRPr lang="en-US"/>
          </a:p>
        </p:txBody>
      </p:sp>
    </p:spTree>
    <p:extLst>
      <p:ext uri="{BB962C8B-B14F-4D97-AF65-F5344CB8AC3E}">
        <p14:creationId xmlns:p14="http://schemas.microsoft.com/office/powerpoint/2010/main" val="3645412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Development lifecycle = methodology for developing secure software, standard security practices </a:t>
            </a:r>
          </a:p>
          <a:p>
            <a:r>
              <a:rPr lang="en-US" sz="1200" b="0" i="0" kern="1200" dirty="0">
                <a:solidFill>
                  <a:schemeClr val="tx1"/>
                </a:solidFill>
                <a:effectLst/>
                <a:latin typeface="+mn-lt"/>
                <a:ea typeface="+mn-ea"/>
                <a:cs typeface="+mn-cs"/>
              </a:rPr>
              <a:t>The VMware Security Development Lifecycle (SDL) is our methodology for developing secure software through required and recommended activities that help product teams develop more secure code. These activities follow standard security practices including product security assessments, threat modeling, static and dynamic scans, and penetration testing.</a:t>
            </a:r>
          </a:p>
          <a:p>
            <a:endParaRPr lang="en-US" dirty="0"/>
          </a:p>
          <a:p>
            <a:endParaRPr lang="en-US" dirty="0"/>
          </a:p>
          <a:p>
            <a:r>
              <a:rPr lang="en-US" dirty="0"/>
              <a:t>Example of security cert – cryptographic modules in vSphere are FIPS compliant</a:t>
            </a:r>
          </a:p>
        </p:txBody>
      </p:sp>
      <p:sp>
        <p:nvSpPr>
          <p:cNvPr id="4" name="Slide Number Placeholder 3"/>
          <p:cNvSpPr>
            <a:spLocks noGrp="1"/>
          </p:cNvSpPr>
          <p:nvPr>
            <p:ph type="sldNum" sz="quarter" idx="5"/>
          </p:nvPr>
        </p:nvSpPr>
        <p:spPr/>
        <p:txBody>
          <a:bodyPr/>
          <a:lstStyle/>
          <a:p>
            <a:fld id="{D279E63C-B3DE-4789-BC7B-47ADB3541023}" type="slidenum">
              <a:rPr lang="en-US" smtClean="0"/>
              <a:t>28</a:t>
            </a:fld>
            <a:endParaRPr lang="en-US"/>
          </a:p>
        </p:txBody>
      </p:sp>
    </p:spTree>
    <p:extLst>
      <p:ext uri="{BB962C8B-B14F-4D97-AF65-F5344CB8AC3E}">
        <p14:creationId xmlns:p14="http://schemas.microsoft.com/office/powerpoint/2010/main" val="2715966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9E63C-B3DE-4789-BC7B-47ADB3541023}" type="slidenum">
              <a:rPr lang="en-US" smtClean="0"/>
              <a:t>29</a:t>
            </a:fld>
            <a:endParaRPr lang="en-US"/>
          </a:p>
        </p:txBody>
      </p:sp>
    </p:spTree>
    <p:extLst>
      <p:ext uri="{BB962C8B-B14F-4D97-AF65-F5344CB8AC3E}">
        <p14:creationId xmlns:p14="http://schemas.microsoft.com/office/powerpoint/2010/main" val="469842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documentation exists for what we have today?</a:t>
            </a:r>
          </a:p>
        </p:txBody>
      </p:sp>
      <p:sp>
        <p:nvSpPr>
          <p:cNvPr id="4" name="Slide Number Placeholder 3"/>
          <p:cNvSpPr>
            <a:spLocks noGrp="1"/>
          </p:cNvSpPr>
          <p:nvPr>
            <p:ph type="sldNum" sz="quarter" idx="5"/>
          </p:nvPr>
        </p:nvSpPr>
        <p:spPr/>
        <p:txBody>
          <a:bodyPr/>
          <a:lstStyle/>
          <a:p>
            <a:fld id="{D279E63C-B3DE-4789-BC7B-47ADB3541023}" type="slidenum">
              <a:rPr lang="en-US" smtClean="0"/>
              <a:t>2</a:t>
            </a:fld>
            <a:endParaRPr lang="en-US"/>
          </a:p>
        </p:txBody>
      </p:sp>
    </p:spTree>
    <p:extLst>
      <p:ext uri="{BB962C8B-B14F-4D97-AF65-F5344CB8AC3E}">
        <p14:creationId xmlns:p14="http://schemas.microsoft.com/office/powerpoint/2010/main" val="2238041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Login with your </a:t>
            </a:r>
            <a:r>
              <a:rPr lang="en-US" err="1"/>
              <a:t>myvmware</a:t>
            </a:r>
            <a:r>
              <a:rPr lang="en-US"/>
              <a:t>.com id!</a:t>
            </a:r>
          </a:p>
        </p:txBody>
      </p:sp>
      <p:sp>
        <p:nvSpPr>
          <p:cNvPr id="4" name="Slide Number Placeholder 3"/>
          <p:cNvSpPr>
            <a:spLocks noGrp="1"/>
          </p:cNvSpPr>
          <p:nvPr>
            <p:ph type="sldNum" sz="quarter" idx="5"/>
          </p:nvPr>
        </p:nvSpPr>
        <p:spPr/>
        <p:txBody>
          <a:bodyPr/>
          <a:lstStyle/>
          <a:p>
            <a:fld id="{D279E63C-B3DE-4789-BC7B-47ADB3541023}" type="slidenum">
              <a:rPr lang="en-US" smtClean="0"/>
              <a:t>30</a:t>
            </a:fld>
            <a:endParaRPr lang="en-US"/>
          </a:p>
        </p:txBody>
      </p:sp>
    </p:spTree>
    <p:extLst>
      <p:ext uri="{BB962C8B-B14F-4D97-AF65-F5344CB8AC3E}">
        <p14:creationId xmlns:p14="http://schemas.microsoft.com/office/powerpoint/2010/main" val="3312757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9E63C-B3DE-4789-BC7B-47ADB3541023}" type="slidenum">
              <a:rPr lang="en-US" smtClean="0"/>
              <a:t>33</a:t>
            </a:fld>
            <a:endParaRPr lang="en-US"/>
          </a:p>
        </p:txBody>
      </p:sp>
    </p:spTree>
    <p:extLst>
      <p:ext uri="{BB962C8B-B14F-4D97-AF65-F5344CB8AC3E}">
        <p14:creationId xmlns:p14="http://schemas.microsoft.com/office/powerpoint/2010/main" val="788268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KBs really just point back to the main VMware KB site, same with new product announcements</a:t>
            </a:r>
          </a:p>
        </p:txBody>
      </p:sp>
      <p:sp>
        <p:nvSpPr>
          <p:cNvPr id="4" name="Slide Number Placeholder 3"/>
          <p:cNvSpPr>
            <a:spLocks noGrp="1"/>
          </p:cNvSpPr>
          <p:nvPr>
            <p:ph type="sldNum" sz="quarter" idx="5"/>
          </p:nvPr>
        </p:nvSpPr>
        <p:spPr/>
        <p:txBody>
          <a:bodyPr/>
          <a:lstStyle/>
          <a:p>
            <a:fld id="{D279E63C-B3DE-4789-BC7B-47ADB3541023}" type="slidenum">
              <a:rPr lang="en-US" smtClean="0"/>
              <a:t>34</a:t>
            </a:fld>
            <a:endParaRPr lang="en-US"/>
          </a:p>
        </p:txBody>
      </p:sp>
    </p:spTree>
    <p:extLst>
      <p:ext uri="{BB962C8B-B14F-4D97-AF65-F5344CB8AC3E}">
        <p14:creationId xmlns:p14="http://schemas.microsoft.com/office/powerpoint/2010/main" val="30734973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Pinning, search history, and all other things are here</a:t>
            </a:r>
          </a:p>
        </p:txBody>
      </p:sp>
      <p:sp>
        <p:nvSpPr>
          <p:cNvPr id="4" name="Slide Number Placeholder 3"/>
          <p:cNvSpPr>
            <a:spLocks noGrp="1"/>
          </p:cNvSpPr>
          <p:nvPr>
            <p:ph type="sldNum" sz="quarter" idx="5"/>
          </p:nvPr>
        </p:nvSpPr>
        <p:spPr/>
        <p:txBody>
          <a:bodyPr/>
          <a:lstStyle/>
          <a:p>
            <a:fld id="{D279E63C-B3DE-4789-BC7B-47ADB3541023}" type="slidenum">
              <a:rPr lang="en-US" smtClean="0"/>
              <a:t>35</a:t>
            </a:fld>
            <a:endParaRPr lang="en-US"/>
          </a:p>
        </p:txBody>
      </p:sp>
    </p:spTree>
    <p:extLst>
      <p:ext uri="{BB962C8B-B14F-4D97-AF65-F5344CB8AC3E}">
        <p14:creationId xmlns:p14="http://schemas.microsoft.com/office/powerpoint/2010/main" val="236693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NSX</a:t>
            </a:r>
          </a:p>
          <a:p>
            <a:r>
              <a:rPr lang="en-US" dirty="0"/>
              <a:t>NSX and Kubernetes</a:t>
            </a:r>
          </a:p>
          <a:p>
            <a:r>
              <a:rPr lang="en-US" dirty="0" err="1"/>
              <a:t>vRNI</a:t>
            </a:r>
            <a:endParaRPr lang="en-US" dirty="0"/>
          </a:p>
          <a:p>
            <a:r>
              <a:rPr lang="en-US" dirty="0"/>
              <a:t>Cloud Networking</a:t>
            </a:r>
          </a:p>
          <a:p>
            <a:r>
              <a:rPr lang="en-US" dirty="0" err="1"/>
              <a:t>VeloCloud</a:t>
            </a:r>
            <a:endParaRPr lang="en-US" dirty="0"/>
          </a:p>
          <a:p>
            <a:r>
              <a:rPr lang="en-US" dirty="0" err="1"/>
              <a:t>AppDefense</a:t>
            </a:r>
            <a:endParaRPr lang="en-US" dirty="0"/>
          </a:p>
          <a:p>
            <a:r>
              <a:rPr lang="en-US" dirty="0"/>
              <a:t>HCX</a:t>
            </a:r>
          </a:p>
        </p:txBody>
      </p:sp>
      <p:sp>
        <p:nvSpPr>
          <p:cNvPr id="4" name="Slide Number Placeholder 3"/>
          <p:cNvSpPr>
            <a:spLocks noGrp="1"/>
          </p:cNvSpPr>
          <p:nvPr>
            <p:ph type="sldNum" sz="quarter" idx="5"/>
          </p:nvPr>
        </p:nvSpPr>
        <p:spPr/>
        <p:txBody>
          <a:bodyPr/>
          <a:lstStyle/>
          <a:p>
            <a:fld id="{D279E63C-B3DE-4789-BC7B-47ADB3541023}" type="slidenum">
              <a:rPr lang="en-US" smtClean="0"/>
              <a:t>36</a:t>
            </a:fld>
            <a:endParaRPr lang="en-US"/>
          </a:p>
        </p:txBody>
      </p:sp>
    </p:spTree>
    <p:extLst>
      <p:ext uri="{BB962C8B-B14F-4D97-AF65-F5344CB8AC3E}">
        <p14:creationId xmlns:p14="http://schemas.microsoft.com/office/powerpoint/2010/main" val="2982898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9E63C-B3DE-4789-BC7B-47ADB3541023}" type="slidenum">
              <a:rPr lang="en-US" smtClean="0"/>
              <a:t>38</a:t>
            </a:fld>
            <a:endParaRPr lang="en-US"/>
          </a:p>
        </p:txBody>
      </p:sp>
    </p:spTree>
    <p:extLst>
      <p:ext uri="{BB962C8B-B14F-4D97-AF65-F5344CB8AC3E}">
        <p14:creationId xmlns:p14="http://schemas.microsoft.com/office/powerpoint/2010/main" val="4000681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even technical support guidance in here (see inside FAQ)</a:t>
            </a:r>
          </a:p>
          <a:p>
            <a:endParaRPr lang="en-US" dirty="0"/>
          </a:p>
          <a:p>
            <a:r>
              <a:rPr lang="en-US" dirty="0"/>
              <a:t>Clarify Site Recovery vs. SRM</a:t>
            </a:r>
          </a:p>
        </p:txBody>
      </p:sp>
      <p:sp>
        <p:nvSpPr>
          <p:cNvPr id="4" name="Slide Number Placeholder 3"/>
          <p:cNvSpPr>
            <a:spLocks noGrp="1"/>
          </p:cNvSpPr>
          <p:nvPr>
            <p:ph type="sldNum" sz="quarter" idx="5"/>
          </p:nvPr>
        </p:nvSpPr>
        <p:spPr/>
        <p:txBody>
          <a:bodyPr/>
          <a:lstStyle/>
          <a:p>
            <a:fld id="{D279E63C-B3DE-4789-BC7B-47ADB3541023}" type="slidenum">
              <a:rPr lang="en-US" smtClean="0"/>
              <a:t>40</a:t>
            </a:fld>
            <a:endParaRPr lang="en-US"/>
          </a:p>
        </p:txBody>
      </p:sp>
    </p:spTree>
    <p:extLst>
      <p:ext uri="{BB962C8B-B14F-4D97-AF65-F5344CB8AC3E}">
        <p14:creationId xmlns:p14="http://schemas.microsoft.com/office/powerpoint/2010/main" val="4237184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are links to external sites, some are not</a:t>
            </a:r>
          </a:p>
          <a:p>
            <a:endParaRPr lang="en-US" dirty="0"/>
          </a:p>
          <a:p>
            <a:r>
              <a:rPr lang="en-US" dirty="0"/>
              <a:t>Some not as up to date as others</a:t>
            </a:r>
          </a:p>
        </p:txBody>
      </p:sp>
      <p:sp>
        <p:nvSpPr>
          <p:cNvPr id="4" name="Slide Number Placeholder 3"/>
          <p:cNvSpPr>
            <a:spLocks noGrp="1"/>
          </p:cNvSpPr>
          <p:nvPr>
            <p:ph type="sldNum" sz="quarter" idx="5"/>
          </p:nvPr>
        </p:nvSpPr>
        <p:spPr/>
        <p:txBody>
          <a:bodyPr/>
          <a:lstStyle/>
          <a:p>
            <a:fld id="{D279E63C-B3DE-4789-BC7B-47ADB3541023}" type="slidenum">
              <a:rPr lang="en-US" smtClean="0"/>
              <a:t>42</a:t>
            </a:fld>
            <a:endParaRPr lang="en-US"/>
          </a:p>
        </p:txBody>
      </p:sp>
    </p:spTree>
    <p:extLst>
      <p:ext uri="{BB962C8B-B14F-4D97-AF65-F5344CB8AC3E}">
        <p14:creationId xmlns:p14="http://schemas.microsoft.com/office/powerpoint/2010/main" val="14366956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are links to external sites, some are not</a:t>
            </a:r>
          </a:p>
          <a:p>
            <a:endParaRPr lang="en-US" dirty="0"/>
          </a:p>
          <a:p>
            <a:r>
              <a:rPr lang="en-US" dirty="0"/>
              <a:t>Some not as up to date as others</a:t>
            </a:r>
          </a:p>
        </p:txBody>
      </p:sp>
      <p:sp>
        <p:nvSpPr>
          <p:cNvPr id="4" name="Slide Number Placeholder 3"/>
          <p:cNvSpPr>
            <a:spLocks noGrp="1"/>
          </p:cNvSpPr>
          <p:nvPr>
            <p:ph type="sldNum" sz="quarter" idx="5"/>
          </p:nvPr>
        </p:nvSpPr>
        <p:spPr/>
        <p:txBody>
          <a:bodyPr/>
          <a:lstStyle/>
          <a:p>
            <a:fld id="{D279E63C-B3DE-4789-BC7B-47ADB3541023}" type="slidenum">
              <a:rPr lang="en-US" smtClean="0"/>
              <a:t>43</a:t>
            </a:fld>
            <a:endParaRPr lang="en-US"/>
          </a:p>
        </p:txBody>
      </p:sp>
    </p:spTree>
    <p:extLst>
      <p:ext uri="{BB962C8B-B14F-4D97-AF65-F5344CB8AC3E}">
        <p14:creationId xmlns:p14="http://schemas.microsoft.com/office/powerpoint/2010/main" val="32548451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9E63C-B3DE-4789-BC7B-47ADB3541023}" type="slidenum">
              <a:rPr lang="en-US" smtClean="0"/>
              <a:t>44</a:t>
            </a:fld>
            <a:endParaRPr lang="en-US"/>
          </a:p>
        </p:txBody>
      </p:sp>
    </p:spTree>
    <p:extLst>
      <p:ext uri="{BB962C8B-B14F-4D97-AF65-F5344CB8AC3E}">
        <p14:creationId xmlns:p14="http://schemas.microsoft.com/office/powerpoint/2010/main" val="2757620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9E63C-B3DE-4789-BC7B-47ADB3541023}" type="slidenum">
              <a:rPr lang="en-US" smtClean="0"/>
              <a:t>3</a:t>
            </a:fld>
            <a:endParaRPr lang="en-US"/>
          </a:p>
        </p:txBody>
      </p:sp>
    </p:spTree>
    <p:extLst>
      <p:ext uri="{BB962C8B-B14F-4D97-AF65-F5344CB8AC3E}">
        <p14:creationId xmlns:p14="http://schemas.microsoft.com/office/powerpoint/2010/main" val="19316656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9E63C-B3DE-4789-BC7B-47ADB3541023}" type="slidenum">
              <a:rPr lang="en-US" smtClean="0"/>
              <a:t>45</a:t>
            </a:fld>
            <a:endParaRPr lang="en-US"/>
          </a:p>
        </p:txBody>
      </p:sp>
    </p:spTree>
    <p:extLst>
      <p:ext uri="{BB962C8B-B14F-4D97-AF65-F5344CB8AC3E}">
        <p14:creationId xmlns:p14="http://schemas.microsoft.com/office/powerpoint/2010/main" val="4052784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Searchable just like </a:t>
            </a:r>
            <a:r>
              <a:rPr lang="en-US" dirty="0" err="1"/>
              <a:t>StorageHub</a:t>
            </a:r>
            <a:r>
              <a:rPr lang="en-US" dirty="0"/>
              <a:t> and others</a:t>
            </a:r>
          </a:p>
        </p:txBody>
      </p:sp>
      <p:sp>
        <p:nvSpPr>
          <p:cNvPr id="4" name="Slide Number Placeholder 3"/>
          <p:cNvSpPr>
            <a:spLocks noGrp="1"/>
          </p:cNvSpPr>
          <p:nvPr>
            <p:ph type="sldNum" sz="quarter" idx="5"/>
          </p:nvPr>
        </p:nvSpPr>
        <p:spPr/>
        <p:txBody>
          <a:bodyPr/>
          <a:lstStyle/>
          <a:p>
            <a:fld id="{D279E63C-B3DE-4789-BC7B-47ADB3541023}" type="slidenum">
              <a:rPr lang="en-US" smtClean="0"/>
              <a:t>47</a:t>
            </a:fld>
            <a:endParaRPr lang="en-US"/>
          </a:p>
        </p:txBody>
      </p:sp>
    </p:spTree>
    <p:extLst>
      <p:ext uri="{BB962C8B-B14F-4D97-AF65-F5344CB8AC3E}">
        <p14:creationId xmlns:p14="http://schemas.microsoft.com/office/powerpoint/2010/main" val="17145734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9E63C-B3DE-4789-BC7B-47ADB3541023}" type="slidenum">
              <a:rPr lang="en-US" smtClean="0"/>
              <a:t>48</a:t>
            </a:fld>
            <a:endParaRPr lang="en-US"/>
          </a:p>
        </p:txBody>
      </p:sp>
    </p:spTree>
    <p:extLst>
      <p:ext uri="{BB962C8B-B14F-4D97-AF65-F5344CB8AC3E}">
        <p14:creationId xmlns:p14="http://schemas.microsoft.com/office/powerpoint/2010/main" val="4111264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9E63C-B3DE-4789-BC7B-47ADB3541023}" type="slidenum">
              <a:rPr lang="en-US" smtClean="0"/>
              <a:t>49</a:t>
            </a:fld>
            <a:endParaRPr lang="en-US"/>
          </a:p>
        </p:txBody>
      </p:sp>
    </p:spTree>
    <p:extLst>
      <p:ext uri="{BB962C8B-B14F-4D97-AF65-F5344CB8AC3E}">
        <p14:creationId xmlns:p14="http://schemas.microsoft.com/office/powerpoint/2010/main" val="4187507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9E63C-B3DE-4789-BC7B-47ADB3541023}" type="slidenum">
              <a:rPr lang="en-US" smtClean="0"/>
              <a:t>50</a:t>
            </a:fld>
            <a:endParaRPr lang="en-US"/>
          </a:p>
        </p:txBody>
      </p:sp>
    </p:spTree>
    <p:extLst>
      <p:ext uri="{BB962C8B-B14F-4D97-AF65-F5344CB8AC3E}">
        <p14:creationId xmlns:p14="http://schemas.microsoft.com/office/powerpoint/2010/main" val="4271069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sites have videos / links to other resources</a:t>
            </a:r>
          </a:p>
        </p:txBody>
      </p:sp>
      <p:sp>
        <p:nvSpPr>
          <p:cNvPr id="4" name="Slide Number Placeholder 3"/>
          <p:cNvSpPr>
            <a:spLocks noGrp="1"/>
          </p:cNvSpPr>
          <p:nvPr>
            <p:ph type="sldNum" sz="quarter" idx="5"/>
          </p:nvPr>
        </p:nvSpPr>
        <p:spPr/>
        <p:txBody>
          <a:bodyPr/>
          <a:lstStyle/>
          <a:p>
            <a:fld id="{D279E63C-B3DE-4789-BC7B-47ADB3541023}" type="slidenum">
              <a:rPr lang="en-US" smtClean="0"/>
              <a:t>51</a:t>
            </a:fld>
            <a:endParaRPr lang="en-US"/>
          </a:p>
        </p:txBody>
      </p:sp>
    </p:spTree>
    <p:extLst>
      <p:ext uri="{BB962C8B-B14F-4D97-AF65-F5344CB8AC3E}">
        <p14:creationId xmlns:p14="http://schemas.microsoft.com/office/powerpoint/2010/main" val="30690491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a:t>
            </a:r>
            <a:r>
              <a:rPr lang="en-US" dirty="0" err="1"/>
              <a:t>Availbility</a:t>
            </a:r>
            <a:r>
              <a:rPr lang="en-US" dirty="0"/>
              <a:t> of Cloud Marketplace - </a:t>
            </a:r>
            <a:r>
              <a:rPr lang="en-US" dirty="0">
                <a:hlinkClick r:id="rId3"/>
              </a:rPr>
              <a:t>https://cloud.vmware.com/community/2019/08/26/marketplace-initial-availability/</a:t>
            </a:r>
            <a:endParaRPr lang="en-US" dirty="0"/>
          </a:p>
        </p:txBody>
      </p:sp>
      <p:sp>
        <p:nvSpPr>
          <p:cNvPr id="4" name="Slide Number Placeholder 3"/>
          <p:cNvSpPr>
            <a:spLocks noGrp="1"/>
          </p:cNvSpPr>
          <p:nvPr>
            <p:ph type="sldNum" sz="quarter" idx="5"/>
          </p:nvPr>
        </p:nvSpPr>
        <p:spPr/>
        <p:txBody>
          <a:bodyPr/>
          <a:lstStyle/>
          <a:p>
            <a:fld id="{D279E63C-B3DE-4789-BC7B-47ADB3541023}" type="slidenum">
              <a:rPr lang="en-US" smtClean="0"/>
              <a:t>52</a:t>
            </a:fld>
            <a:endParaRPr lang="en-US"/>
          </a:p>
        </p:txBody>
      </p:sp>
    </p:spTree>
    <p:extLst>
      <p:ext uri="{BB962C8B-B14F-4D97-AF65-F5344CB8AC3E}">
        <p14:creationId xmlns:p14="http://schemas.microsoft.com/office/powerpoint/2010/main" val="37075180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Newsletters contain how-</a:t>
            </a:r>
            <a:r>
              <a:rPr lang="en-US" dirty="0" err="1"/>
              <a:t>tos</a:t>
            </a:r>
            <a:r>
              <a:rPr lang="en-US" dirty="0"/>
              <a:t>, industry events, and cloud news</a:t>
            </a:r>
          </a:p>
          <a:p>
            <a:endParaRPr lang="en-US" dirty="0"/>
          </a:p>
          <a:p>
            <a:r>
              <a:rPr lang="en-US" dirty="0"/>
              <a:t>Not the same as VMTN (VMware Technology Network)</a:t>
            </a:r>
          </a:p>
        </p:txBody>
      </p:sp>
      <p:sp>
        <p:nvSpPr>
          <p:cNvPr id="4" name="Slide Number Placeholder 3"/>
          <p:cNvSpPr>
            <a:spLocks noGrp="1"/>
          </p:cNvSpPr>
          <p:nvPr>
            <p:ph type="sldNum" sz="quarter" idx="5"/>
          </p:nvPr>
        </p:nvSpPr>
        <p:spPr/>
        <p:txBody>
          <a:bodyPr/>
          <a:lstStyle/>
          <a:p>
            <a:fld id="{D279E63C-B3DE-4789-BC7B-47ADB3541023}" type="slidenum">
              <a:rPr lang="en-US" smtClean="0"/>
              <a:t>55</a:t>
            </a:fld>
            <a:endParaRPr lang="en-US"/>
          </a:p>
        </p:txBody>
      </p:sp>
    </p:spTree>
    <p:extLst>
      <p:ext uri="{BB962C8B-B14F-4D97-AF65-F5344CB8AC3E}">
        <p14:creationId xmlns:p14="http://schemas.microsoft.com/office/powerpoint/2010/main" val="24619911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9E63C-B3DE-4789-BC7B-47ADB3541023}" type="slidenum">
              <a:rPr lang="en-US" smtClean="0"/>
              <a:t>56</a:t>
            </a:fld>
            <a:endParaRPr lang="en-US"/>
          </a:p>
        </p:txBody>
      </p:sp>
    </p:spTree>
    <p:extLst>
      <p:ext uri="{BB962C8B-B14F-4D97-AF65-F5344CB8AC3E}">
        <p14:creationId xmlns:p14="http://schemas.microsoft.com/office/powerpoint/2010/main" val="4512100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Accelerate Cloud Journey – </a:t>
            </a:r>
            <a:r>
              <a:rPr lang="en-US" dirty="0" err="1"/>
              <a:t>vSAN</a:t>
            </a:r>
            <a:r>
              <a:rPr lang="en-US" dirty="0"/>
              <a:t>, PKS, Kubernetes</a:t>
            </a:r>
          </a:p>
          <a:p>
            <a:endParaRPr lang="en-US" dirty="0"/>
          </a:p>
          <a:p>
            <a:r>
              <a:rPr lang="en-US" dirty="0"/>
              <a:t>Transform Network and Security – vSphere Platinum with </a:t>
            </a:r>
            <a:r>
              <a:rPr lang="en-US" dirty="0" err="1"/>
              <a:t>AppDefense</a:t>
            </a:r>
            <a:endParaRPr lang="en-US" dirty="0"/>
          </a:p>
        </p:txBody>
      </p:sp>
      <p:sp>
        <p:nvSpPr>
          <p:cNvPr id="4" name="Slide Number Placeholder 3"/>
          <p:cNvSpPr>
            <a:spLocks noGrp="1"/>
          </p:cNvSpPr>
          <p:nvPr>
            <p:ph type="sldNum" sz="quarter" idx="5"/>
          </p:nvPr>
        </p:nvSpPr>
        <p:spPr/>
        <p:txBody>
          <a:bodyPr/>
          <a:lstStyle/>
          <a:p>
            <a:fld id="{D279E63C-B3DE-4789-BC7B-47ADB3541023}" type="slidenum">
              <a:rPr lang="en-US" smtClean="0"/>
              <a:t>61</a:t>
            </a:fld>
            <a:endParaRPr lang="en-US"/>
          </a:p>
        </p:txBody>
      </p:sp>
    </p:spTree>
    <p:extLst>
      <p:ext uri="{BB962C8B-B14F-4D97-AF65-F5344CB8AC3E}">
        <p14:creationId xmlns:p14="http://schemas.microsoft.com/office/powerpoint/2010/main" val="894236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9E63C-B3DE-4789-BC7B-47ADB3541023}" type="slidenum">
              <a:rPr lang="en-US" smtClean="0"/>
              <a:t>7</a:t>
            </a:fld>
            <a:endParaRPr lang="en-US"/>
          </a:p>
        </p:txBody>
      </p:sp>
    </p:spTree>
    <p:extLst>
      <p:ext uri="{BB962C8B-B14F-4D97-AF65-F5344CB8AC3E}">
        <p14:creationId xmlns:p14="http://schemas.microsoft.com/office/powerpoint/2010/main" val="485502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VMware education and certification blog</a:t>
            </a:r>
          </a:p>
        </p:txBody>
      </p:sp>
      <p:sp>
        <p:nvSpPr>
          <p:cNvPr id="4" name="Slide Number Placeholder 3"/>
          <p:cNvSpPr>
            <a:spLocks noGrp="1"/>
          </p:cNvSpPr>
          <p:nvPr>
            <p:ph type="sldNum" sz="quarter" idx="5"/>
          </p:nvPr>
        </p:nvSpPr>
        <p:spPr/>
        <p:txBody>
          <a:bodyPr/>
          <a:lstStyle/>
          <a:p>
            <a:fld id="{D279E63C-B3DE-4789-BC7B-47ADB3541023}" type="slidenum">
              <a:rPr lang="en-US" smtClean="0"/>
              <a:t>62</a:t>
            </a:fld>
            <a:endParaRPr lang="en-US"/>
          </a:p>
        </p:txBody>
      </p:sp>
    </p:spTree>
    <p:extLst>
      <p:ext uri="{BB962C8B-B14F-4D97-AF65-F5344CB8AC3E}">
        <p14:creationId xmlns:p14="http://schemas.microsoft.com/office/powerpoint/2010/main" val="21948994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9E63C-B3DE-4789-BC7B-47ADB3541023}" type="slidenum">
              <a:rPr lang="en-US" smtClean="0"/>
              <a:t>64</a:t>
            </a:fld>
            <a:endParaRPr lang="en-US"/>
          </a:p>
        </p:txBody>
      </p:sp>
    </p:spTree>
    <p:extLst>
      <p:ext uri="{BB962C8B-B14F-4D97-AF65-F5344CB8AC3E}">
        <p14:creationId xmlns:p14="http://schemas.microsoft.com/office/powerpoint/2010/main" val="2364565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9E63C-B3DE-4789-BC7B-47ADB3541023}" type="slidenum">
              <a:rPr lang="en-US" smtClean="0"/>
              <a:t>68</a:t>
            </a:fld>
            <a:endParaRPr lang="en-US"/>
          </a:p>
        </p:txBody>
      </p:sp>
    </p:spTree>
    <p:extLst>
      <p:ext uri="{BB962C8B-B14F-4D97-AF65-F5344CB8AC3E}">
        <p14:creationId xmlns:p14="http://schemas.microsoft.com/office/powerpoint/2010/main" val="10583738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feeds searchable</a:t>
            </a:r>
          </a:p>
        </p:txBody>
      </p:sp>
      <p:sp>
        <p:nvSpPr>
          <p:cNvPr id="4" name="Slide Number Placeholder 3"/>
          <p:cNvSpPr>
            <a:spLocks noGrp="1"/>
          </p:cNvSpPr>
          <p:nvPr>
            <p:ph type="sldNum" sz="quarter" idx="5"/>
          </p:nvPr>
        </p:nvSpPr>
        <p:spPr/>
        <p:txBody>
          <a:bodyPr/>
          <a:lstStyle/>
          <a:p>
            <a:fld id="{D279E63C-B3DE-4789-BC7B-47ADB3541023}" type="slidenum">
              <a:rPr lang="en-US" smtClean="0"/>
              <a:t>69</a:t>
            </a:fld>
            <a:endParaRPr lang="en-US"/>
          </a:p>
        </p:txBody>
      </p:sp>
    </p:spTree>
    <p:extLst>
      <p:ext uri="{BB962C8B-B14F-4D97-AF65-F5344CB8AC3E}">
        <p14:creationId xmlns:p14="http://schemas.microsoft.com/office/powerpoint/2010/main" val="9509413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9E63C-B3DE-4789-BC7B-47ADB3541023}" type="slidenum">
              <a:rPr lang="en-US" smtClean="0"/>
              <a:t>75</a:t>
            </a:fld>
            <a:endParaRPr lang="en-US"/>
          </a:p>
        </p:txBody>
      </p:sp>
    </p:spTree>
    <p:extLst>
      <p:ext uri="{BB962C8B-B14F-4D97-AF65-F5344CB8AC3E}">
        <p14:creationId xmlns:p14="http://schemas.microsoft.com/office/powerpoint/2010/main" val="1192538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might call it the HCL</a:t>
            </a:r>
          </a:p>
          <a:p>
            <a:r>
              <a:rPr lang="en-US" dirty="0"/>
              <a:t>Page link - </a:t>
            </a:r>
            <a:r>
              <a:rPr lang="en-US" dirty="0">
                <a:hlinkClick r:id="rId3"/>
              </a:rPr>
              <a:t>https://www.vmware.com/resources/compatibility/search.php</a:t>
            </a:r>
            <a:endParaRPr lang="en-US" dirty="0"/>
          </a:p>
        </p:txBody>
      </p:sp>
      <p:sp>
        <p:nvSpPr>
          <p:cNvPr id="4" name="Slide Number Placeholder 3"/>
          <p:cNvSpPr>
            <a:spLocks noGrp="1"/>
          </p:cNvSpPr>
          <p:nvPr>
            <p:ph type="sldNum" sz="quarter" idx="5"/>
          </p:nvPr>
        </p:nvSpPr>
        <p:spPr/>
        <p:txBody>
          <a:bodyPr/>
          <a:lstStyle/>
          <a:p>
            <a:fld id="{D279E63C-B3DE-4789-BC7B-47ADB3541023}" type="slidenum">
              <a:rPr lang="en-US" smtClean="0"/>
              <a:t>8</a:t>
            </a:fld>
            <a:endParaRPr lang="en-US"/>
          </a:p>
        </p:txBody>
      </p:sp>
    </p:spTree>
    <p:extLst>
      <p:ext uri="{BB962C8B-B14F-4D97-AF65-F5344CB8AC3E}">
        <p14:creationId xmlns:p14="http://schemas.microsoft.com/office/powerpoint/2010/main" val="3680043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secret menu?</a:t>
            </a:r>
          </a:p>
        </p:txBody>
      </p:sp>
      <p:sp>
        <p:nvSpPr>
          <p:cNvPr id="4" name="Slide Number Placeholder 3"/>
          <p:cNvSpPr>
            <a:spLocks noGrp="1"/>
          </p:cNvSpPr>
          <p:nvPr>
            <p:ph type="sldNum" sz="quarter" idx="5"/>
          </p:nvPr>
        </p:nvSpPr>
        <p:spPr/>
        <p:txBody>
          <a:bodyPr/>
          <a:lstStyle/>
          <a:p>
            <a:fld id="{D279E63C-B3DE-4789-BC7B-47ADB3541023}" type="slidenum">
              <a:rPr lang="en-US" smtClean="0"/>
              <a:t>9</a:t>
            </a:fld>
            <a:endParaRPr lang="en-US"/>
          </a:p>
        </p:txBody>
      </p:sp>
    </p:spTree>
    <p:extLst>
      <p:ext uri="{BB962C8B-B14F-4D97-AF65-F5344CB8AC3E}">
        <p14:creationId xmlns:p14="http://schemas.microsoft.com/office/powerpoint/2010/main" val="827739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might call it the HCL</a:t>
            </a:r>
          </a:p>
        </p:txBody>
      </p:sp>
      <p:sp>
        <p:nvSpPr>
          <p:cNvPr id="4" name="Slide Number Placeholder 3"/>
          <p:cNvSpPr>
            <a:spLocks noGrp="1"/>
          </p:cNvSpPr>
          <p:nvPr>
            <p:ph type="sldNum" sz="quarter" idx="5"/>
          </p:nvPr>
        </p:nvSpPr>
        <p:spPr/>
        <p:txBody>
          <a:bodyPr/>
          <a:lstStyle/>
          <a:p>
            <a:fld id="{D279E63C-B3DE-4789-BC7B-47ADB3541023}" type="slidenum">
              <a:rPr lang="en-US" smtClean="0"/>
              <a:t>10</a:t>
            </a:fld>
            <a:endParaRPr lang="en-US"/>
          </a:p>
        </p:txBody>
      </p:sp>
    </p:spTree>
    <p:extLst>
      <p:ext uri="{BB962C8B-B14F-4D97-AF65-F5344CB8AC3E}">
        <p14:creationId xmlns:p14="http://schemas.microsoft.com/office/powerpoint/2010/main" val="3719167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might call it the HCL</a:t>
            </a:r>
          </a:p>
        </p:txBody>
      </p:sp>
      <p:sp>
        <p:nvSpPr>
          <p:cNvPr id="4" name="Slide Number Placeholder 3"/>
          <p:cNvSpPr>
            <a:spLocks noGrp="1"/>
          </p:cNvSpPr>
          <p:nvPr>
            <p:ph type="sldNum" sz="quarter" idx="5"/>
          </p:nvPr>
        </p:nvSpPr>
        <p:spPr/>
        <p:txBody>
          <a:bodyPr/>
          <a:lstStyle/>
          <a:p>
            <a:fld id="{D279E63C-B3DE-4789-BC7B-47ADB3541023}" type="slidenum">
              <a:rPr lang="en-US" smtClean="0"/>
              <a:t>11</a:t>
            </a:fld>
            <a:endParaRPr lang="en-US"/>
          </a:p>
        </p:txBody>
      </p:sp>
    </p:spTree>
    <p:extLst>
      <p:ext uri="{BB962C8B-B14F-4D97-AF65-F5344CB8AC3E}">
        <p14:creationId xmlns:p14="http://schemas.microsoft.com/office/powerpoint/2010/main" val="3960989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to add more than 2 products</a:t>
            </a:r>
          </a:p>
          <a:p>
            <a:r>
              <a:rPr lang="en-US" dirty="0"/>
              <a:t>Can specify versions if you like</a:t>
            </a:r>
          </a:p>
          <a:p>
            <a:r>
              <a:rPr lang="en-US" dirty="0"/>
              <a:t>Might be some products not there but many are (including VMC on AWS)</a:t>
            </a:r>
          </a:p>
        </p:txBody>
      </p:sp>
      <p:sp>
        <p:nvSpPr>
          <p:cNvPr id="4" name="Slide Number Placeholder 3"/>
          <p:cNvSpPr>
            <a:spLocks noGrp="1"/>
          </p:cNvSpPr>
          <p:nvPr>
            <p:ph type="sldNum" sz="quarter" idx="5"/>
          </p:nvPr>
        </p:nvSpPr>
        <p:spPr/>
        <p:txBody>
          <a:bodyPr/>
          <a:lstStyle/>
          <a:p>
            <a:fld id="{D279E63C-B3DE-4789-BC7B-47ADB3541023}" type="slidenum">
              <a:rPr lang="en-US" smtClean="0"/>
              <a:t>12</a:t>
            </a:fld>
            <a:endParaRPr lang="en-US"/>
          </a:p>
        </p:txBody>
      </p:sp>
    </p:spTree>
    <p:extLst>
      <p:ext uri="{BB962C8B-B14F-4D97-AF65-F5344CB8AC3E}">
        <p14:creationId xmlns:p14="http://schemas.microsoft.com/office/powerpoint/2010/main" val="290117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CBE66-3772-4D64-9382-5783A6C9CC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5D2F56-A949-4303-8AED-6D20B3C5CD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6B9E2B-9870-429C-B7B3-4E3BD5BC7A5B}"/>
              </a:ext>
            </a:extLst>
          </p:cNvPr>
          <p:cNvSpPr>
            <a:spLocks noGrp="1"/>
          </p:cNvSpPr>
          <p:nvPr>
            <p:ph type="dt" sz="half" idx="10"/>
          </p:nvPr>
        </p:nvSpPr>
        <p:spPr/>
        <p:txBody>
          <a:bodyPr/>
          <a:lstStyle/>
          <a:p>
            <a:fld id="{82967B57-DDB8-47BD-BFEE-BE488640D7E4}" type="datetimeFigureOut">
              <a:rPr lang="en-US" smtClean="0"/>
              <a:t>9/29/2019</a:t>
            </a:fld>
            <a:endParaRPr lang="en-US"/>
          </a:p>
        </p:txBody>
      </p:sp>
      <p:sp>
        <p:nvSpPr>
          <p:cNvPr id="5" name="Footer Placeholder 4">
            <a:extLst>
              <a:ext uri="{FF2B5EF4-FFF2-40B4-BE49-F238E27FC236}">
                <a16:creationId xmlns:a16="http://schemas.microsoft.com/office/drawing/2014/main" id="{C5101931-B482-4250-AA30-E338D8E6F9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192B61-D584-42DB-9DAA-56880854FB3D}"/>
              </a:ext>
            </a:extLst>
          </p:cNvPr>
          <p:cNvSpPr>
            <a:spLocks noGrp="1"/>
          </p:cNvSpPr>
          <p:nvPr>
            <p:ph type="sldNum" sz="quarter" idx="12"/>
          </p:nvPr>
        </p:nvSpPr>
        <p:spPr/>
        <p:txBody>
          <a:bodyPr/>
          <a:lstStyle/>
          <a:p>
            <a:fld id="{5FEE300D-9617-4E13-A0FD-0C4BD63D8BDF}" type="slidenum">
              <a:rPr lang="en-US" smtClean="0"/>
              <a:t>‹#›</a:t>
            </a:fld>
            <a:endParaRPr lang="en-US"/>
          </a:p>
        </p:txBody>
      </p:sp>
    </p:spTree>
    <p:extLst>
      <p:ext uri="{BB962C8B-B14F-4D97-AF65-F5344CB8AC3E}">
        <p14:creationId xmlns:p14="http://schemas.microsoft.com/office/powerpoint/2010/main" val="3029553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4C761-75A8-4A66-B648-274C6CC182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6908F1-626B-4737-A696-6ED489EDA3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F9D135-1705-45CE-AE90-2B8B5F0E10A2}"/>
              </a:ext>
            </a:extLst>
          </p:cNvPr>
          <p:cNvSpPr>
            <a:spLocks noGrp="1"/>
          </p:cNvSpPr>
          <p:nvPr>
            <p:ph type="dt" sz="half" idx="10"/>
          </p:nvPr>
        </p:nvSpPr>
        <p:spPr/>
        <p:txBody>
          <a:bodyPr/>
          <a:lstStyle/>
          <a:p>
            <a:fld id="{82967B57-DDB8-47BD-BFEE-BE488640D7E4}" type="datetimeFigureOut">
              <a:rPr lang="en-US" smtClean="0"/>
              <a:t>9/29/2019</a:t>
            </a:fld>
            <a:endParaRPr lang="en-US"/>
          </a:p>
        </p:txBody>
      </p:sp>
      <p:sp>
        <p:nvSpPr>
          <p:cNvPr id="5" name="Footer Placeholder 4">
            <a:extLst>
              <a:ext uri="{FF2B5EF4-FFF2-40B4-BE49-F238E27FC236}">
                <a16:creationId xmlns:a16="http://schemas.microsoft.com/office/drawing/2014/main" id="{7DB36BBA-2CCC-428C-8B06-65F4F08AC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E208BB-2C98-44A4-93F7-C18E3425E866}"/>
              </a:ext>
            </a:extLst>
          </p:cNvPr>
          <p:cNvSpPr>
            <a:spLocks noGrp="1"/>
          </p:cNvSpPr>
          <p:nvPr>
            <p:ph type="sldNum" sz="quarter" idx="12"/>
          </p:nvPr>
        </p:nvSpPr>
        <p:spPr/>
        <p:txBody>
          <a:bodyPr/>
          <a:lstStyle/>
          <a:p>
            <a:fld id="{5FEE300D-9617-4E13-A0FD-0C4BD63D8BDF}" type="slidenum">
              <a:rPr lang="en-US" smtClean="0"/>
              <a:t>‹#›</a:t>
            </a:fld>
            <a:endParaRPr lang="en-US"/>
          </a:p>
        </p:txBody>
      </p:sp>
    </p:spTree>
    <p:extLst>
      <p:ext uri="{BB962C8B-B14F-4D97-AF65-F5344CB8AC3E}">
        <p14:creationId xmlns:p14="http://schemas.microsoft.com/office/powerpoint/2010/main" val="1871982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9926FE-3D7B-479D-A499-83F5BB852F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3EB1A4-2B65-4D3C-ACAA-ED8A61C726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55A433-8A45-45FE-B0CE-38D4C70B894C}"/>
              </a:ext>
            </a:extLst>
          </p:cNvPr>
          <p:cNvSpPr>
            <a:spLocks noGrp="1"/>
          </p:cNvSpPr>
          <p:nvPr>
            <p:ph type="dt" sz="half" idx="10"/>
          </p:nvPr>
        </p:nvSpPr>
        <p:spPr/>
        <p:txBody>
          <a:bodyPr/>
          <a:lstStyle/>
          <a:p>
            <a:fld id="{82967B57-DDB8-47BD-BFEE-BE488640D7E4}" type="datetimeFigureOut">
              <a:rPr lang="en-US" smtClean="0"/>
              <a:t>9/29/2019</a:t>
            </a:fld>
            <a:endParaRPr lang="en-US"/>
          </a:p>
        </p:txBody>
      </p:sp>
      <p:sp>
        <p:nvSpPr>
          <p:cNvPr id="5" name="Footer Placeholder 4">
            <a:extLst>
              <a:ext uri="{FF2B5EF4-FFF2-40B4-BE49-F238E27FC236}">
                <a16:creationId xmlns:a16="http://schemas.microsoft.com/office/drawing/2014/main" id="{25416F9F-444F-4CA1-9E7C-70AA70F29A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6DFE31-5A6B-4734-8638-9FCFEB0EC867}"/>
              </a:ext>
            </a:extLst>
          </p:cNvPr>
          <p:cNvSpPr>
            <a:spLocks noGrp="1"/>
          </p:cNvSpPr>
          <p:nvPr>
            <p:ph type="sldNum" sz="quarter" idx="12"/>
          </p:nvPr>
        </p:nvSpPr>
        <p:spPr/>
        <p:txBody>
          <a:bodyPr/>
          <a:lstStyle/>
          <a:p>
            <a:fld id="{5FEE300D-9617-4E13-A0FD-0C4BD63D8BDF}" type="slidenum">
              <a:rPr lang="en-US" smtClean="0"/>
              <a:t>‹#›</a:t>
            </a:fld>
            <a:endParaRPr lang="en-US"/>
          </a:p>
        </p:txBody>
      </p:sp>
    </p:spTree>
    <p:extLst>
      <p:ext uri="{BB962C8B-B14F-4D97-AF65-F5344CB8AC3E}">
        <p14:creationId xmlns:p14="http://schemas.microsoft.com/office/powerpoint/2010/main" val="1064037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27092F-6134-4143-BFD7-D5D4F61A48F6}" type="datetimeFigureOut">
              <a:rPr lang="en-US" smtClean="0"/>
              <a:t>9/29/2019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7D06D-8843-C447-B6F4-4F938813A07D}" type="slidenum">
              <a:rPr lang="en-US" smtClean="0"/>
              <a:t>‹#›</a:t>
            </a:fld>
            <a:endParaRPr lang="en-US"/>
          </a:p>
        </p:txBody>
      </p:sp>
    </p:spTree>
    <p:extLst>
      <p:ext uri="{BB962C8B-B14F-4D97-AF65-F5344CB8AC3E}">
        <p14:creationId xmlns:p14="http://schemas.microsoft.com/office/powerpoint/2010/main" val="479071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211DA-50B9-4D9D-AFCE-3C07BE6334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A8D1AE-CFFB-4428-B7D6-FDEF816403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49E36F-0858-488C-8C22-E629E6123BFC}"/>
              </a:ext>
            </a:extLst>
          </p:cNvPr>
          <p:cNvSpPr>
            <a:spLocks noGrp="1"/>
          </p:cNvSpPr>
          <p:nvPr>
            <p:ph type="dt" sz="half" idx="10"/>
          </p:nvPr>
        </p:nvSpPr>
        <p:spPr/>
        <p:txBody>
          <a:bodyPr/>
          <a:lstStyle/>
          <a:p>
            <a:fld id="{82967B57-DDB8-47BD-BFEE-BE488640D7E4}" type="datetimeFigureOut">
              <a:rPr lang="en-US" smtClean="0"/>
              <a:t>9/29/2019</a:t>
            </a:fld>
            <a:endParaRPr lang="en-US"/>
          </a:p>
        </p:txBody>
      </p:sp>
      <p:sp>
        <p:nvSpPr>
          <p:cNvPr id="5" name="Footer Placeholder 4">
            <a:extLst>
              <a:ext uri="{FF2B5EF4-FFF2-40B4-BE49-F238E27FC236}">
                <a16:creationId xmlns:a16="http://schemas.microsoft.com/office/drawing/2014/main" id="{39F017B3-7639-4C88-945B-1A8C15D47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947B8-7652-4FD4-B7E3-DF1CADAA865F}"/>
              </a:ext>
            </a:extLst>
          </p:cNvPr>
          <p:cNvSpPr>
            <a:spLocks noGrp="1"/>
          </p:cNvSpPr>
          <p:nvPr>
            <p:ph type="sldNum" sz="quarter" idx="12"/>
          </p:nvPr>
        </p:nvSpPr>
        <p:spPr/>
        <p:txBody>
          <a:bodyPr/>
          <a:lstStyle/>
          <a:p>
            <a:fld id="{5FEE300D-9617-4E13-A0FD-0C4BD63D8BDF}" type="slidenum">
              <a:rPr lang="en-US" smtClean="0"/>
              <a:t>‹#›</a:t>
            </a:fld>
            <a:endParaRPr lang="en-US"/>
          </a:p>
        </p:txBody>
      </p:sp>
    </p:spTree>
    <p:extLst>
      <p:ext uri="{BB962C8B-B14F-4D97-AF65-F5344CB8AC3E}">
        <p14:creationId xmlns:p14="http://schemas.microsoft.com/office/powerpoint/2010/main" val="1614938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D5D42-4E52-4902-AC23-3F46A86332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3A9407-BCFA-4DE0-B4A9-09FD258016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7DFF1C-F44F-4DB7-91EA-584CCE891706}"/>
              </a:ext>
            </a:extLst>
          </p:cNvPr>
          <p:cNvSpPr>
            <a:spLocks noGrp="1"/>
          </p:cNvSpPr>
          <p:nvPr>
            <p:ph type="dt" sz="half" idx="10"/>
          </p:nvPr>
        </p:nvSpPr>
        <p:spPr/>
        <p:txBody>
          <a:bodyPr/>
          <a:lstStyle/>
          <a:p>
            <a:fld id="{82967B57-DDB8-47BD-BFEE-BE488640D7E4}" type="datetimeFigureOut">
              <a:rPr lang="en-US" smtClean="0"/>
              <a:t>9/29/2019</a:t>
            </a:fld>
            <a:endParaRPr lang="en-US"/>
          </a:p>
        </p:txBody>
      </p:sp>
      <p:sp>
        <p:nvSpPr>
          <p:cNvPr id="5" name="Footer Placeholder 4">
            <a:extLst>
              <a:ext uri="{FF2B5EF4-FFF2-40B4-BE49-F238E27FC236}">
                <a16:creationId xmlns:a16="http://schemas.microsoft.com/office/drawing/2014/main" id="{6AD62797-E1EB-469D-89E0-C9DC7D47EA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17689D-B1BC-4D27-9B4D-FFBA88B896FE}"/>
              </a:ext>
            </a:extLst>
          </p:cNvPr>
          <p:cNvSpPr>
            <a:spLocks noGrp="1"/>
          </p:cNvSpPr>
          <p:nvPr>
            <p:ph type="sldNum" sz="quarter" idx="12"/>
          </p:nvPr>
        </p:nvSpPr>
        <p:spPr/>
        <p:txBody>
          <a:bodyPr/>
          <a:lstStyle/>
          <a:p>
            <a:fld id="{5FEE300D-9617-4E13-A0FD-0C4BD63D8BDF}" type="slidenum">
              <a:rPr lang="en-US" smtClean="0"/>
              <a:t>‹#›</a:t>
            </a:fld>
            <a:endParaRPr lang="en-US"/>
          </a:p>
        </p:txBody>
      </p:sp>
    </p:spTree>
    <p:extLst>
      <p:ext uri="{BB962C8B-B14F-4D97-AF65-F5344CB8AC3E}">
        <p14:creationId xmlns:p14="http://schemas.microsoft.com/office/powerpoint/2010/main" val="408031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F9912-9079-40A4-8A1A-0551FD9750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B5A4B3-FDEF-4108-96DC-4D5C04A0F1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C889FB-5C9D-4DFC-815C-3DEAF81B86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CAF326-2F47-4615-99C4-3DEE72E7725C}"/>
              </a:ext>
            </a:extLst>
          </p:cNvPr>
          <p:cNvSpPr>
            <a:spLocks noGrp="1"/>
          </p:cNvSpPr>
          <p:nvPr>
            <p:ph type="dt" sz="half" idx="10"/>
          </p:nvPr>
        </p:nvSpPr>
        <p:spPr/>
        <p:txBody>
          <a:bodyPr/>
          <a:lstStyle/>
          <a:p>
            <a:fld id="{82967B57-DDB8-47BD-BFEE-BE488640D7E4}" type="datetimeFigureOut">
              <a:rPr lang="en-US" smtClean="0"/>
              <a:t>9/29/2019</a:t>
            </a:fld>
            <a:endParaRPr lang="en-US"/>
          </a:p>
        </p:txBody>
      </p:sp>
      <p:sp>
        <p:nvSpPr>
          <p:cNvPr id="6" name="Footer Placeholder 5">
            <a:extLst>
              <a:ext uri="{FF2B5EF4-FFF2-40B4-BE49-F238E27FC236}">
                <a16:creationId xmlns:a16="http://schemas.microsoft.com/office/drawing/2014/main" id="{D48B599C-CA90-4597-B3A5-94BD900414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376738-0BB9-4A49-BD8D-B3C744B64795}"/>
              </a:ext>
            </a:extLst>
          </p:cNvPr>
          <p:cNvSpPr>
            <a:spLocks noGrp="1"/>
          </p:cNvSpPr>
          <p:nvPr>
            <p:ph type="sldNum" sz="quarter" idx="12"/>
          </p:nvPr>
        </p:nvSpPr>
        <p:spPr/>
        <p:txBody>
          <a:bodyPr/>
          <a:lstStyle/>
          <a:p>
            <a:fld id="{5FEE300D-9617-4E13-A0FD-0C4BD63D8BDF}" type="slidenum">
              <a:rPr lang="en-US" smtClean="0"/>
              <a:t>‹#›</a:t>
            </a:fld>
            <a:endParaRPr lang="en-US"/>
          </a:p>
        </p:txBody>
      </p:sp>
    </p:spTree>
    <p:extLst>
      <p:ext uri="{BB962C8B-B14F-4D97-AF65-F5344CB8AC3E}">
        <p14:creationId xmlns:p14="http://schemas.microsoft.com/office/powerpoint/2010/main" val="3984926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23C29-8D17-4C78-8F5B-6A69A9EF42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2CEF66-5205-4DC0-AD77-A5215309AE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DC40F0-BECE-4D96-8C4E-FEB1ACAD32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8F6B68-2C45-4057-A3CA-E7F0EA10AE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4F35A2-4139-4CE6-B7C2-C7C1F98F08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63A129-E988-41FD-87AD-45A498F2F1FB}"/>
              </a:ext>
            </a:extLst>
          </p:cNvPr>
          <p:cNvSpPr>
            <a:spLocks noGrp="1"/>
          </p:cNvSpPr>
          <p:nvPr>
            <p:ph type="dt" sz="half" idx="10"/>
          </p:nvPr>
        </p:nvSpPr>
        <p:spPr/>
        <p:txBody>
          <a:bodyPr/>
          <a:lstStyle/>
          <a:p>
            <a:fld id="{82967B57-DDB8-47BD-BFEE-BE488640D7E4}" type="datetimeFigureOut">
              <a:rPr lang="en-US" smtClean="0"/>
              <a:t>9/29/2019</a:t>
            </a:fld>
            <a:endParaRPr lang="en-US"/>
          </a:p>
        </p:txBody>
      </p:sp>
      <p:sp>
        <p:nvSpPr>
          <p:cNvPr id="8" name="Footer Placeholder 7">
            <a:extLst>
              <a:ext uri="{FF2B5EF4-FFF2-40B4-BE49-F238E27FC236}">
                <a16:creationId xmlns:a16="http://schemas.microsoft.com/office/drawing/2014/main" id="{96BDCAF3-0060-4521-981A-4B22AE7EFD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B5718B-2DEE-4F5E-B920-FD4B20B727EA}"/>
              </a:ext>
            </a:extLst>
          </p:cNvPr>
          <p:cNvSpPr>
            <a:spLocks noGrp="1"/>
          </p:cNvSpPr>
          <p:nvPr>
            <p:ph type="sldNum" sz="quarter" idx="12"/>
          </p:nvPr>
        </p:nvSpPr>
        <p:spPr/>
        <p:txBody>
          <a:bodyPr/>
          <a:lstStyle/>
          <a:p>
            <a:fld id="{5FEE300D-9617-4E13-A0FD-0C4BD63D8BDF}" type="slidenum">
              <a:rPr lang="en-US" smtClean="0"/>
              <a:t>‹#›</a:t>
            </a:fld>
            <a:endParaRPr lang="en-US"/>
          </a:p>
        </p:txBody>
      </p:sp>
    </p:spTree>
    <p:extLst>
      <p:ext uri="{BB962C8B-B14F-4D97-AF65-F5344CB8AC3E}">
        <p14:creationId xmlns:p14="http://schemas.microsoft.com/office/powerpoint/2010/main" val="2248866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9C5F-ACA6-4293-A61E-FEFA63D230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682614-B1E6-445C-A055-1F2375EEE93D}"/>
              </a:ext>
            </a:extLst>
          </p:cNvPr>
          <p:cNvSpPr>
            <a:spLocks noGrp="1"/>
          </p:cNvSpPr>
          <p:nvPr>
            <p:ph type="dt" sz="half" idx="10"/>
          </p:nvPr>
        </p:nvSpPr>
        <p:spPr/>
        <p:txBody>
          <a:bodyPr/>
          <a:lstStyle/>
          <a:p>
            <a:fld id="{82967B57-DDB8-47BD-BFEE-BE488640D7E4}" type="datetimeFigureOut">
              <a:rPr lang="en-US" smtClean="0"/>
              <a:t>9/29/2019</a:t>
            </a:fld>
            <a:endParaRPr lang="en-US"/>
          </a:p>
        </p:txBody>
      </p:sp>
      <p:sp>
        <p:nvSpPr>
          <p:cNvPr id="4" name="Footer Placeholder 3">
            <a:extLst>
              <a:ext uri="{FF2B5EF4-FFF2-40B4-BE49-F238E27FC236}">
                <a16:creationId xmlns:a16="http://schemas.microsoft.com/office/drawing/2014/main" id="{795A835F-EB35-421C-B7B5-D94F96B908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44BB67-AFFC-48AB-9818-00CD4EA45E2D}"/>
              </a:ext>
            </a:extLst>
          </p:cNvPr>
          <p:cNvSpPr>
            <a:spLocks noGrp="1"/>
          </p:cNvSpPr>
          <p:nvPr>
            <p:ph type="sldNum" sz="quarter" idx="12"/>
          </p:nvPr>
        </p:nvSpPr>
        <p:spPr/>
        <p:txBody>
          <a:bodyPr/>
          <a:lstStyle/>
          <a:p>
            <a:fld id="{5FEE300D-9617-4E13-A0FD-0C4BD63D8BDF}" type="slidenum">
              <a:rPr lang="en-US" smtClean="0"/>
              <a:t>‹#›</a:t>
            </a:fld>
            <a:endParaRPr lang="en-US"/>
          </a:p>
        </p:txBody>
      </p:sp>
    </p:spTree>
    <p:extLst>
      <p:ext uri="{BB962C8B-B14F-4D97-AF65-F5344CB8AC3E}">
        <p14:creationId xmlns:p14="http://schemas.microsoft.com/office/powerpoint/2010/main" val="2703382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31B698-FA8F-440F-B24C-E569D4072F06}"/>
              </a:ext>
            </a:extLst>
          </p:cNvPr>
          <p:cNvSpPr>
            <a:spLocks noGrp="1"/>
          </p:cNvSpPr>
          <p:nvPr>
            <p:ph type="dt" sz="half" idx="10"/>
          </p:nvPr>
        </p:nvSpPr>
        <p:spPr/>
        <p:txBody>
          <a:bodyPr/>
          <a:lstStyle/>
          <a:p>
            <a:fld id="{82967B57-DDB8-47BD-BFEE-BE488640D7E4}" type="datetimeFigureOut">
              <a:rPr lang="en-US" smtClean="0"/>
              <a:t>9/29/2019</a:t>
            </a:fld>
            <a:endParaRPr lang="en-US"/>
          </a:p>
        </p:txBody>
      </p:sp>
      <p:sp>
        <p:nvSpPr>
          <p:cNvPr id="3" name="Footer Placeholder 2">
            <a:extLst>
              <a:ext uri="{FF2B5EF4-FFF2-40B4-BE49-F238E27FC236}">
                <a16:creationId xmlns:a16="http://schemas.microsoft.com/office/drawing/2014/main" id="{B6DD2C82-B8C0-44C5-A419-2E96E96E41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FC7C18-08CE-4738-921C-37C5CA2F8101}"/>
              </a:ext>
            </a:extLst>
          </p:cNvPr>
          <p:cNvSpPr>
            <a:spLocks noGrp="1"/>
          </p:cNvSpPr>
          <p:nvPr>
            <p:ph type="sldNum" sz="quarter" idx="12"/>
          </p:nvPr>
        </p:nvSpPr>
        <p:spPr/>
        <p:txBody>
          <a:bodyPr/>
          <a:lstStyle/>
          <a:p>
            <a:fld id="{5FEE300D-9617-4E13-A0FD-0C4BD63D8BDF}" type="slidenum">
              <a:rPr lang="en-US" smtClean="0"/>
              <a:t>‹#›</a:t>
            </a:fld>
            <a:endParaRPr lang="en-US"/>
          </a:p>
        </p:txBody>
      </p:sp>
    </p:spTree>
    <p:extLst>
      <p:ext uri="{BB962C8B-B14F-4D97-AF65-F5344CB8AC3E}">
        <p14:creationId xmlns:p14="http://schemas.microsoft.com/office/powerpoint/2010/main" val="1853435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2414-F567-4C07-B962-40AA812250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C06ABE-0639-4D44-9410-F09E7AE2E9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52B047-C3D5-42F1-9A2E-0BE379480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72E3CE-C8A4-44CC-9640-06BA98C8FFE2}"/>
              </a:ext>
            </a:extLst>
          </p:cNvPr>
          <p:cNvSpPr>
            <a:spLocks noGrp="1"/>
          </p:cNvSpPr>
          <p:nvPr>
            <p:ph type="dt" sz="half" idx="10"/>
          </p:nvPr>
        </p:nvSpPr>
        <p:spPr/>
        <p:txBody>
          <a:bodyPr/>
          <a:lstStyle/>
          <a:p>
            <a:fld id="{82967B57-DDB8-47BD-BFEE-BE488640D7E4}" type="datetimeFigureOut">
              <a:rPr lang="en-US" smtClean="0"/>
              <a:t>9/29/2019</a:t>
            </a:fld>
            <a:endParaRPr lang="en-US"/>
          </a:p>
        </p:txBody>
      </p:sp>
      <p:sp>
        <p:nvSpPr>
          <p:cNvPr id="6" name="Footer Placeholder 5">
            <a:extLst>
              <a:ext uri="{FF2B5EF4-FFF2-40B4-BE49-F238E27FC236}">
                <a16:creationId xmlns:a16="http://schemas.microsoft.com/office/drawing/2014/main" id="{0DA9AA32-955E-4876-8E0D-D989A86A36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17B869-B176-43E3-A45B-4C0D5EDA036C}"/>
              </a:ext>
            </a:extLst>
          </p:cNvPr>
          <p:cNvSpPr>
            <a:spLocks noGrp="1"/>
          </p:cNvSpPr>
          <p:nvPr>
            <p:ph type="sldNum" sz="quarter" idx="12"/>
          </p:nvPr>
        </p:nvSpPr>
        <p:spPr/>
        <p:txBody>
          <a:bodyPr/>
          <a:lstStyle/>
          <a:p>
            <a:fld id="{5FEE300D-9617-4E13-A0FD-0C4BD63D8BDF}" type="slidenum">
              <a:rPr lang="en-US" smtClean="0"/>
              <a:t>‹#›</a:t>
            </a:fld>
            <a:endParaRPr lang="en-US"/>
          </a:p>
        </p:txBody>
      </p:sp>
    </p:spTree>
    <p:extLst>
      <p:ext uri="{BB962C8B-B14F-4D97-AF65-F5344CB8AC3E}">
        <p14:creationId xmlns:p14="http://schemas.microsoft.com/office/powerpoint/2010/main" val="1870463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56C5-C3AE-4F88-B3E7-AAC1DE550F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CF7DDB-BB63-42CE-B867-1C1ECD94CF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416338-85BD-4E07-B3EF-CC5F457AD0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4CB27-32EE-493E-880C-171ECACB976E}"/>
              </a:ext>
            </a:extLst>
          </p:cNvPr>
          <p:cNvSpPr>
            <a:spLocks noGrp="1"/>
          </p:cNvSpPr>
          <p:nvPr>
            <p:ph type="dt" sz="half" idx="10"/>
          </p:nvPr>
        </p:nvSpPr>
        <p:spPr/>
        <p:txBody>
          <a:bodyPr/>
          <a:lstStyle/>
          <a:p>
            <a:fld id="{82967B57-DDB8-47BD-BFEE-BE488640D7E4}" type="datetimeFigureOut">
              <a:rPr lang="en-US" smtClean="0"/>
              <a:t>9/29/2019</a:t>
            </a:fld>
            <a:endParaRPr lang="en-US"/>
          </a:p>
        </p:txBody>
      </p:sp>
      <p:sp>
        <p:nvSpPr>
          <p:cNvPr id="6" name="Footer Placeholder 5">
            <a:extLst>
              <a:ext uri="{FF2B5EF4-FFF2-40B4-BE49-F238E27FC236}">
                <a16:creationId xmlns:a16="http://schemas.microsoft.com/office/drawing/2014/main" id="{C8B2B8CD-34DB-4CA3-AA97-5BD4F928D6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6072C9-66F7-4C0E-A251-B083EB868CB7}"/>
              </a:ext>
            </a:extLst>
          </p:cNvPr>
          <p:cNvSpPr>
            <a:spLocks noGrp="1"/>
          </p:cNvSpPr>
          <p:nvPr>
            <p:ph type="sldNum" sz="quarter" idx="12"/>
          </p:nvPr>
        </p:nvSpPr>
        <p:spPr/>
        <p:txBody>
          <a:bodyPr/>
          <a:lstStyle/>
          <a:p>
            <a:fld id="{5FEE300D-9617-4E13-A0FD-0C4BD63D8BDF}" type="slidenum">
              <a:rPr lang="en-US" smtClean="0"/>
              <a:t>‹#›</a:t>
            </a:fld>
            <a:endParaRPr lang="en-US"/>
          </a:p>
        </p:txBody>
      </p:sp>
    </p:spTree>
    <p:extLst>
      <p:ext uri="{BB962C8B-B14F-4D97-AF65-F5344CB8AC3E}">
        <p14:creationId xmlns:p14="http://schemas.microsoft.com/office/powerpoint/2010/main" val="2965827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1D9A42-04A4-4550-9E50-149430AB6A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4CF65A-A53D-4F4C-812C-B1102C801C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B5BC06-DCA2-4EF6-800A-AAA3B98EEE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967B57-DDB8-47BD-BFEE-BE488640D7E4}" type="datetimeFigureOut">
              <a:rPr lang="en-US" smtClean="0"/>
              <a:t>9/29/2019</a:t>
            </a:fld>
            <a:endParaRPr lang="en-US"/>
          </a:p>
        </p:txBody>
      </p:sp>
      <p:sp>
        <p:nvSpPr>
          <p:cNvPr id="5" name="Footer Placeholder 4">
            <a:extLst>
              <a:ext uri="{FF2B5EF4-FFF2-40B4-BE49-F238E27FC236}">
                <a16:creationId xmlns:a16="http://schemas.microsoft.com/office/drawing/2014/main" id="{634D19CF-31F8-4DD8-AF31-7C4A5C73E0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C0B36A8-55FD-4E1D-A9F8-32530A960E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EE300D-9617-4E13-A0FD-0C4BD63D8BDF}" type="slidenum">
              <a:rPr lang="en-US" smtClean="0"/>
              <a:t>‹#›</a:t>
            </a:fld>
            <a:endParaRPr lang="en-US"/>
          </a:p>
        </p:txBody>
      </p:sp>
    </p:spTree>
    <p:extLst>
      <p:ext uri="{BB962C8B-B14F-4D97-AF65-F5344CB8AC3E}">
        <p14:creationId xmlns:p14="http://schemas.microsoft.com/office/powerpoint/2010/main" val="3005187769"/>
      </p:ext>
    </p:extLst>
  </p:cSld>
  <p:clrMap bg1="dk1" tx1="lt1" bg2="dk2" tx2="lt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7092F-6134-4143-BFD7-D5D4F61A48F6}" type="datetimeFigureOut">
              <a:rPr lang="en-US" smtClean="0"/>
              <a:t>9/29/2019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E7D06D-8843-C447-B6F4-4F938813A07D}" type="slidenum">
              <a:rPr lang="en-US" smtClean="0"/>
              <a:t>‹#›</a:t>
            </a:fld>
            <a:endParaRPr lang="en-US"/>
          </a:p>
        </p:txBody>
      </p:sp>
    </p:spTree>
    <p:extLst>
      <p:ext uri="{BB962C8B-B14F-4D97-AF65-F5344CB8AC3E}">
        <p14:creationId xmlns:p14="http://schemas.microsoft.com/office/powerpoint/2010/main" val="1227289790"/>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kb.vmware.com/s/article/53710" TargetMode="External"/><Relationship Id="rId5" Type="http://schemas.openxmlformats.org/officeDocument/2006/relationships/hyperlink" Target="https://kb.vmware.com/s/article/2109760" TargetMode="External"/><Relationship Id="rId4" Type="http://schemas.openxmlformats.org/officeDocument/2006/relationships/hyperlink" Target="https://kb.vmware.com/s/article/2147289"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vmware.com/support/policies/lifecycle.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vmware.com/content/dam/digitalmarketing/vmware/en/pdf/support/product-lifecycle-matrix.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hyperlink" Target="https://www.vmware.com/support/services.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www.vmware.com/content/dam/digitalmarketing/vmware/en/pdf/support/support-by-product-matrix.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configmax.vmware.com/hom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configmax.vmware.com/hom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configmax.vmware.com/hom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vmware.com/download/eula" TargetMode="External"/><Relationship Id="rId2" Type="http://schemas.openxmlformats.org/officeDocument/2006/relationships/hyperlink" Target="https://www.vmware.com/content/dam/digitalmarketing/vmware/en/pdf/product/vmware-product-guide.pdf"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www.vmware.com/security/hardening-guides.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hyperlink" Target="https://www.vmware.com/security/vsrc.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hyperlink" Target="https://www.vmware.com/security/advisories.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hyperlink" Target="https://www.vmware.com/security/sdl.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vmware.com/security/certifications.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hyperlink" Target="https://techzone.vmware.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techzone.vmware.com/resource/welcome-vmware-digital-workspace-tech-zone" TargetMode="Externa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support.workspaceone.com/" TargetMode="External"/><Relationship Id="rId7" Type="http://schemas.openxmlformats.org/officeDocument/2006/relationships/hyperlink" Target="https://support.workspaceone.com/kb/product-announcements?language=en"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support.workspaceone.com/forums?sort=newest" TargetMode="External"/><Relationship Id="rId5" Type="http://schemas.openxmlformats.org/officeDocument/2006/relationships/hyperlink" Target="https://resources.workspaceone.com/marketing/webinars?sort=newest&amp;version=1811" TargetMode="External"/><Relationship Id="rId4" Type="http://schemas.openxmlformats.org/officeDocument/2006/relationships/hyperlink" Target="https://support.workspaceone.com/kb?sort=newest"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nsx.techzone.vmware.co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hyperlink" Target="https://nsx.techzone.vmware.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storagehub.vmware.com/"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mm.tt/1334759372?t=5ycwbDDXo1"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featurewalkthrough.vmware.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hyperlink" Target="https://featurewalkthrough.vmware.co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hyperlink" Target="https://vrealize.vmware.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hyperlink" Target="https://vrealize.vmware.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hyperlink" Target="https://marketplace.vmware.com/vsx/content/vmware-validated-peripherals" TargetMode="External"/><Relationship Id="rId2" Type="http://schemas.openxmlformats.org/officeDocument/2006/relationships/hyperlink" Target="https://marketplace.vmware.com/vsx/"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vspherecentral.vmware.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hyperlink" Target="https://vspherecentral.vmware.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hyperlink" Target="https://vspherecentral.vmware.com/"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cloud.vmware.com/"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marketplace.cloud.vmware.com/"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hyperlink" Target="https://cloud.vmware.com/community/vmware-cloud-marketplace/"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docs.wavefront.com/"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velocloud.com/sd-wan-resources/podcasts/sd-wan-360" TargetMode="External"/><Relationship Id="rId7" Type="http://schemas.openxmlformats.org/officeDocument/2006/relationships/image" Target="../media/image71.png"/><Relationship Id="rId2" Type="http://schemas.openxmlformats.org/officeDocument/2006/relationships/hyperlink" Target="https://www.velocloud.com/sd-wan-resources" TargetMode="External"/><Relationship Id="rId1" Type="http://schemas.openxmlformats.org/officeDocument/2006/relationships/slideLayout" Target="../slideLayouts/slideLayout2.xml"/><Relationship Id="rId6" Type="http://schemas.openxmlformats.org/officeDocument/2006/relationships/hyperlink" Target="https://www.velocloud.com/sd-wan-resources/ebooks" TargetMode="External"/><Relationship Id="rId5" Type="http://schemas.openxmlformats.org/officeDocument/2006/relationships/hyperlink" Target="https://www.velocloud.com/sd-wan-resources/briefs" TargetMode="External"/><Relationship Id="rId4" Type="http://schemas.openxmlformats.org/officeDocument/2006/relationships/hyperlink" Target="https://www.velocloud.com/sd-wan-resources/webinars"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cloud.vmware.com/community/"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labs.hol.vmware.com/HOL/catalogs/catalog/al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labs.hol.vmware.com/HOL/catalogs/catalog/all" TargetMode="Externa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labs.hol.vmware.com/HOL/catalogs/catalog/al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kb.vmware.com/s/article/1014508" TargetMode="Externa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hyperlink" Target="https://kb.vmtestdrive.com/" TargetMode="External"/><Relationship Id="rId2" Type="http://schemas.openxmlformats.org/officeDocument/2006/relationships/hyperlink" Target="https://www.vmwdemo.com/" TargetMode="Externa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1.xml.rels><?xml version="1.0" encoding="UTF-8" standalone="yes"?>
<Relationships xmlns="http://schemas.openxmlformats.org/package/2006/relationships"><Relationship Id="rId3" Type="http://schemas.openxmlformats.org/officeDocument/2006/relationships/hyperlink" Target="https://www.vmwdemo.com/"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hyperlink" Target="https://kb.vmtestdrive.com/"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vmware.com/education-services/learning-zone.htm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hyperlink" Target="https://blogs.vmware.com/education" TargetMode="External"/><Relationship Id="rId4" Type="http://schemas.openxmlformats.org/officeDocument/2006/relationships/hyperlink" Target="https://mylearn.vmware.com/mgrReg/plan.cfm?plan=100479&amp;ui=www_edu"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kubernetes.academy/"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docs.vmware.com/" TargetMode="Externa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3" Type="http://schemas.openxmlformats.org/officeDocument/2006/relationships/hyperlink" Target="http://blog.thenetworknerd.com/2018/12/07/tips-and-tricks-for-building-customized-vmware-docs/" TargetMode="External"/><Relationship Id="rId2" Type="http://schemas.openxmlformats.org/officeDocument/2006/relationships/hyperlink" Target="https://docs.vmware.com/" TargetMode="Externa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5.png"/></Relationships>
</file>

<file path=ppt/slides/_rels/slide67.xml.rels><?xml version="1.0" encoding="UTF-8" standalone="yes"?>
<Relationships xmlns="http://schemas.openxmlformats.org/package/2006/relationships"><Relationship Id="rId3" Type="http://schemas.openxmlformats.org/officeDocument/2006/relationships/hyperlink" Target="http://blog.thenetworknerd.com/2019/01/31/kbs-and-beyond-exploring-the-vmware-knowledge-base-site/" TargetMode="External"/><Relationship Id="rId2" Type="http://schemas.openxmlformats.org/officeDocument/2006/relationships/hyperlink" Target="https://kb.vmware.com/s" TargetMode="Externa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hyperlink" Target="https://blogs.vmware.com/" TargetMode="External"/><Relationship Id="rId7" Type="http://schemas.openxmlformats.org/officeDocument/2006/relationships/image" Target="../media/image9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hyperlink" Target="https://goo.gl/forms/2dkj0XUMpD4qyCaT2" TargetMode="External"/><Relationship Id="rId4" Type="http://schemas.openxmlformats.org/officeDocument/2006/relationships/hyperlink" Target="https://blogs.vmware.com/all-vmware-blog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kb.vmware.com/s/article/1014508"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8" Type="http://schemas.openxmlformats.org/officeDocument/2006/relationships/hyperlink" Target="https://blogs.vmware.com/cloudnative/" TargetMode="External"/><Relationship Id="rId3" Type="http://schemas.openxmlformats.org/officeDocument/2006/relationships/hyperlink" Target="https://blogs.vmware.com/kb/" TargetMode="External"/><Relationship Id="rId7" Type="http://schemas.openxmlformats.org/officeDocument/2006/relationships/hyperlink" Target="https://www.cloudjourney.io/" TargetMode="External"/><Relationship Id="rId2" Type="http://schemas.openxmlformats.org/officeDocument/2006/relationships/hyperlink" Target="https://blogs.vmware.com/vcloud/" TargetMode="External"/><Relationship Id="rId1" Type="http://schemas.openxmlformats.org/officeDocument/2006/relationships/slideLayout" Target="../slideLayouts/slideLayout2.xml"/><Relationship Id="rId6" Type="http://schemas.openxmlformats.org/officeDocument/2006/relationships/hyperlink" Target="https://blogs.vmware.com/opensource" TargetMode="External"/><Relationship Id="rId5" Type="http://schemas.openxmlformats.org/officeDocument/2006/relationships/hyperlink" Target="https://blogs.vmware.com/education/" TargetMode="External"/><Relationship Id="rId4" Type="http://schemas.openxmlformats.org/officeDocument/2006/relationships/hyperlink" Target="https://blogs.vmware.com/careers/"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www.vspeakingpodcast.com/" TargetMode="External"/><Relationship Id="rId2" Type="http://schemas.openxmlformats.org/officeDocument/2006/relationships/hyperlink" Target="https://www.talkshoe.com/show/vmware-communities-roundtable"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videos.vmworld.com/"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code.vmware.com/join" TargetMode="Externa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hyperlink" Target="https://blogs.vmware.com/opensource/2018/12/04/announcing-clarity-1-0/" TargetMode="External"/><Relationship Id="rId2" Type="http://schemas.openxmlformats.org/officeDocument/2006/relationships/hyperlink" Target="https://clarity.design/" TargetMode="Externa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hyperlink" Target="https://github.com/vmware/clarity/"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communities.vmware.com/welcome"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hyperlink" Target="https://communities.vmware.com/community/vmtn/overview"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medium.com/vmwaredesign" TargetMode="External"/><Relationship Id="rId2" Type="http://schemas.openxmlformats.org/officeDocument/2006/relationships/hyperlink" Target="http://vmware.design/research.html" TargetMode="Externa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communities.vmware.com/community/vmtn/content"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flings.vmware.com/" TargetMode="Externa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flings.vmware.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hyperlink" Target="http://www.nerd-journey.com/" TargetMode="External"/><Relationship Id="rId2" Type="http://schemas.openxmlformats.org/officeDocument/2006/relationships/hyperlink" Target="http://blog.thenetworknerd.com/" TargetMode="Externa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81.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9B956B-C1DD-4593-ADE1-9F24619D34C4}"/>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2429" b="13301"/>
          <a:stretch/>
        </p:blipFill>
        <p:spPr>
          <a:xfrm>
            <a:off x="20" y="10"/>
            <a:ext cx="12191980" cy="6857990"/>
          </a:xfrm>
          <a:prstGeom prst="rect">
            <a:avLst/>
          </a:prstGeom>
        </p:spPr>
      </p:pic>
      <p:sp>
        <p:nvSpPr>
          <p:cNvPr id="2" name="Title 1">
            <a:extLst>
              <a:ext uri="{FF2B5EF4-FFF2-40B4-BE49-F238E27FC236}">
                <a16:creationId xmlns:a16="http://schemas.microsoft.com/office/drawing/2014/main" id="{D599FAAD-5E3C-4159-A4DD-836ED49FFE09}"/>
              </a:ext>
            </a:extLst>
          </p:cNvPr>
          <p:cNvSpPr>
            <a:spLocks noGrp="1"/>
          </p:cNvSpPr>
          <p:nvPr>
            <p:ph type="ctrTitle"/>
          </p:nvPr>
        </p:nvSpPr>
        <p:spPr>
          <a:xfrm>
            <a:off x="965200" y="965200"/>
            <a:ext cx="10261600" cy="3564869"/>
          </a:xfrm>
        </p:spPr>
        <p:txBody>
          <a:bodyPr>
            <a:normAutofit/>
          </a:bodyPr>
          <a:lstStyle/>
          <a:p>
            <a:pPr algn="l"/>
            <a:r>
              <a:rPr lang="en-US" sz="7200">
                <a:ln w="22225">
                  <a:solidFill>
                    <a:schemeClr val="tx1"/>
                  </a:solidFill>
                  <a:miter lim="800000"/>
                </a:ln>
                <a:noFill/>
              </a:rPr>
              <a:t>The Extensive Guide to Using VMware Documentation Like a Pro</a:t>
            </a:r>
            <a:endParaRPr lang="en-US" sz="7200" dirty="0">
              <a:ln w="22225">
                <a:solidFill>
                  <a:schemeClr val="tx1"/>
                </a:solidFill>
                <a:miter lim="800000"/>
              </a:ln>
              <a:noFill/>
            </a:endParaRPr>
          </a:p>
        </p:txBody>
      </p:sp>
      <p:sp>
        <p:nvSpPr>
          <p:cNvPr id="3" name="Subtitle 2">
            <a:extLst>
              <a:ext uri="{FF2B5EF4-FFF2-40B4-BE49-F238E27FC236}">
                <a16:creationId xmlns:a16="http://schemas.microsoft.com/office/drawing/2014/main" id="{58D824D9-7FEB-44F5-BA3F-71C05850B04F}"/>
              </a:ext>
            </a:extLst>
          </p:cNvPr>
          <p:cNvSpPr>
            <a:spLocks noGrp="1"/>
          </p:cNvSpPr>
          <p:nvPr>
            <p:ph type="subTitle" idx="1"/>
          </p:nvPr>
        </p:nvSpPr>
        <p:spPr>
          <a:xfrm>
            <a:off x="965200" y="5136392"/>
            <a:ext cx="10261600" cy="1202995"/>
          </a:xfrm>
        </p:spPr>
        <p:txBody>
          <a:bodyPr>
            <a:normAutofit fontScale="77500" lnSpcReduction="20000"/>
          </a:bodyPr>
          <a:lstStyle/>
          <a:p>
            <a:pPr algn="l"/>
            <a:r>
              <a:rPr lang="en-US" sz="3200"/>
              <a:t>Boston VMUG UserCon  	</a:t>
            </a:r>
          </a:p>
          <a:p>
            <a:pPr algn="l"/>
            <a:r>
              <a:rPr lang="en-US" sz="3200"/>
              <a:t>September 25, 2019</a:t>
            </a:r>
          </a:p>
          <a:p>
            <a:pPr algn="l"/>
            <a:r>
              <a:rPr lang="en-US" sz="3200"/>
              <a:t>Nick Korte  (@NetworkNerd_)</a:t>
            </a:r>
          </a:p>
          <a:p>
            <a:pPr algn="l"/>
            <a:endParaRPr lang="en-US" sz="3200" dirty="0"/>
          </a:p>
        </p:txBody>
      </p:sp>
    </p:spTree>
    <p:extLst>
      <p:ext uri="{BB962C8B-B14F-4D97-AF65-F5344CB8AC3E}">
        <p14:creationId xmlns:p14="http://schemas.microsoft.com/office/powerpoint/2010/main" val="2399415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F39B-4D55-4501-AE5D-1D384E8270C6}"/>
              </a:ext>
            </a:extLst>
          </p:cNvPr>
          <p:cNvSpPr>
            <a:spLocks noGrp="1"/>
          </p:cNvSpPr>
          <p:nvPr>
            <p:ph type="title"/>
          </p:nvPr>
        </p:nvSpPr>
        <p:spPr>
          <a:xfrm>
            <a:off x="838200" y="365126"/>
            <a:ext cx="10515600" cy="598370"/>
          </a:xfrm>
        </p:spPr>
        <p:txBody>
          <a:bodyPr>
            <a:normAutofit fontScale="90000"/>
          </a:bodyPr>
          <a:lstStyle/>
          <a:p>
            <a:r>
              <a:rPr lang="en-US"/>
              <a:t>The VMware Compatibility Guide – Secret Menu?</a:t>
            </a:r>
            <a:endParaRPr lang="en-US" dirty="0"/>
          </a:p>
        </p:txBody>
      </p:sp>
      <p:pic>
        <p:nvPicPr>
          <p:cNvPr id="9" name="Picture 8" descr="A screenshot of a social media post&#10;&#10;Description automatically generated">
            <a:extLst>
              <a:ext uri="{FF2B5EF4-FFF2-40B4-BE49-F238E27FC236}">
                <a16:creationId xmlns:a16="http://schemas.microsoft.com/office/drawing/2014/main" id="{FB087B9F-1632-41C0-8E5C-97ACE6CC0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805" y="1134490"/>
            <a:ext cx="8106822" cy="5358384"/>
          </a:xfrm>
          <a:prstGeom prst="rect">
            <a:avLst/>
          </a:prstGeom>
        </p:spPr>
      </p:pic>
    </p:spTree>
    <p:extLst>
      <p:ext uri="{BB962C8B-B14F-4D97-AF65-F5344CB8AC3E}">
        <p14:creationId xmlns:p14="http://schemas.microsoft.com/office/powerpoint/2010/main" val="876855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F39B-4D55-4501-AE5D-1D384E8270C6}"/>
              </a:ext>
            </a:extLst>
          </p:cNvPr>
          <p:cNvSpPr>
            <a:spLocks noGrp="1"/>
          </p:cNvSpPr>
          <p:nvPr>
            <p:ph type="title"/>
          </p:nvPr>
        </p:nvSpPr>
        <p:spPr>
          <a:xfrm>
            <a:off x="838200" y="365125"/>
            <a:ext cx="10515600" cy="549275"/>
          </a:xfrm>
        </p:spPr>
        <p:txBody>
          <a:bodyPr>
            <a:normAutofit fontScale="90000"/>
          </a:bodyPr>
          <a:lstStyle/>
          <a:p>
            <a:r>
              <a:rPr lang="en-US"/>
              <a:t>The VMware Compatibility Guide – What’s New?</a:t>
            </a:r>
            <a:endParaRPr lang="en-US" dirty="0"/>
          </a:p>
        </p:txBody>
      </p:sp>
      <p:pic>
        <p:nvPicPr>
          <p:cNvPr id="13" name="Picture 12" descr="A screenshot of a cell phone&#10;&#10;Description automatically generated">
            <a:extLst>
              <a:ext uri="{FF2B5EF4-FFF2-40B4-BE49-F238E27FC236}">
                <a16:creationId xmlns:a16="http://schemas.microsoft.com/office/drawing/2014/main" id="{B012B4B5-DCC0-4FCC-9DAE-FE894F814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519" y="1045076"/>
            <a:ext cx="8166384" cy="5358384"/>
          </a:xfrm>
          <a:prstGeom prst="rect">
            <a:avLst/>
          </a:prstGeom>
        </p:spPr>
      </p:pic>
    </p:spTree>
    <p:extLst>
      <p:ext uri="{BB962C8B-B14F-4D97-AF65-F5344CB8AC3E}">
        <p14:creationId xmlns:p14="http://schemas.microsoft.com/office/powerpoint/2010/main" val="72173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856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5541C8-CB68-492C-BB09-E6570C7873D1}"/>
              </a:ext>
            </a:extLst>
          </p:cNvPr>
          <p:cNvSpPr>
            <a:spLocks noGrp="1"/>
          </p:cNvSpPr>
          <p:nvPr>
            <p:ph type="title"/>
          </p:nvPr>
        </p:nvSpPr>
        <p:spPr>
          <a:xfrm>
            <a:off x="8172027" y="643467"/>
            <a:ext cx="3363974" cy="1597315"/>
          </a:xfrm>
          <a:noFill/>
          <a:ln w="19050">
            <a:solidFill>
              <a:schemeClr val="bg1"/>
            </a:solidFill>
          </a:ln>
        </p:spPr>
        <p:txBody>
          <a:bodyPr wrap="square">
            <a:normAutofit/>
          </a:bodyPr>
          <a:lstStyle/>
          <a:p>
            <a:pPr algn="ctr"/>
            <a:r>
              <a:rPr lang="en-US" sz="3200" dirty="0">
                <a:solidFill>
                  <a:schemeClr val="bg1"/>
                </a:solidFill>
              </a:rPr>
              <a:t>Product Interoperability</a:t>
            </a:r>
          </a:p>
        </p:txBody>
      </p:sp>
      <p:pic>
        <p:nvPicPr>
          <p:cNvPr id="5" name="Content Placeholder 4" descr="A screenshot of a cell phone&#10;&#10;Description automatically generated">
            <a:extLst>
              <a:ext uri="{FF2B5EF4-FFF2-40B4-BE49-F238E27FC236}">
                <a16:creationId xmlns:a16="http://schemas.microsoft.com/office/drawing/2014/main" id="{805425B8-0644-4267-9E06-4B890CC9E8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24" y="80916"/>
            <a:ext cx="7219586" cy="6696168"/>
          </a:xfrm>
          <a:prstGeom prst="rect">
            <a:avLst/>
          </a:prstGeom>
        </p:spPr>
      </p:pic>
      <p:sp>
        <p:nvSpPr>
          <p:cNvPr id="9" name="Content Placeholder 8">
            <a:extLst>
              <a:ext uri="{FF2B5EF4-FFF2-40B4-BE49-F238E27FC236}">
                <a16:creationId xmlns:a16="http://schemas.microsoft.com/office/drawing/2014/main" id="{27BF208D-A594-4677-800D-0FEE9265420D}"/>
              </a:ext>
            </a:extLst>
          </p:cNvPr>
          <p:cNvSpPr>
            <a:spLocks noGrp="1"/>
          </p:cNvSpPr>
          <p:nvPr>
            <p:ph idx="1"/>
          </p:nvPr>
        </p:nvSpPr>
        <p:spPr>
          <a:xfrm>
            <a:off x="8172028" y="2638044"/>
            <a:ext cx="3363974" cy="3415622"/>
          </a:xfrm>
        </p:spPr>
        <p:txBody>
          <a:bodyPr>
            <a:normAutofit/>
          </a:bodyPr>
          <a:lstStyle/>
          <a:p>
            <a:r>
              <a:rPr lang="en-US" sz="2000" dirty="0">
                <a:solidFill>
                  <a:schemeClr val="bg1"/>
                </a:solidFill>
              </a:rPr>
              <a:t>Example: </a:t>
            </a:r>
            <a:r>
              <a:rPr lang="en-US" sz="2000" dirty="0" err="1">
                <a:solidFill>
                  <a:schemeClr val="bg1"/>
                </a:solidFill>
              </a:rPr>
              <a:t>ESXi</a:t>
            </a:r>
            <a:r>
              <a:rPr lang="en-US" sz="2000" dirty="0">
                <a:solidFill>
                  <a:schemeClr val="bg1"/>
                </a:solidFill>
              </a:rPr>
              <a:t> and vCenter</a:t>
            </a:r>
          </a:p>
        </p:txBody>
      </p:sp>
    </p:spTree>
    <p:extLst>
      <p:ext uri="{BB962C8B-B14F-4D97-AF65-F5344CB8AC3E}">
        <p14:creationId xmlns:p14="http://schemas.microsoft.com/office/powerpoint/2010/main" val="1230992232"/>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856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46480B-B8B2-4453-9D95-63884C98C47D}"/>
              </a:ext>
            </a:extLst>
          </p:cNvPr>
          <p:cNvSpPr>
            <a:spLocks noGrp="1"/>
          </p:cNvSpPr>
          <p:nvPr>
            <p:ph type="title"/>
          </p:nvPr>
        </p:nvSpPr>
        <p:spPr>
          <a:xfrm>
            <a:off x="8172027" y="643467"/>
            <a:ext cx="3363974" cy="1597315"/>
          </a:xfrm>
          <a:noFill/>
          <a:ln w="19050">
            <a:solidFill>
              <a:schemeClr val="bg1"/>
            </a:solidFill>
          </a:ln>
        </p:spPr>
        <p:txBody>
          <a:bodyPr wrap="square">
            <a:normAutofit/>
          </a:bodyPr>
          <a:lstStyle/>
          <a:p>
            <a:pPr algn="ctr"/>
            <a:r>
              <a:rPr lang="en-US" sz="3000" dirty="0">
                <a:solidFill>
                  <a:schemeClr val="bg1"/>
                </a:solidFill>
              </a:rPr>
              <a:t>Product Interoperability and Upgrades</a:t>
            </a:r>
          </a:p>
        </p:txBody>
      </p:sp>
      <p:pic>
        <p:nvPicPr>
          <p:cNvPr id="5" name="Content Placeholder 4" descr="A close up of a map&#10;&#10;Description automatically generated">
            <a:extLst>
              <a:ext uri="{FF2B5EF4-FFF2-40B4-BE49-F238E27FC236}">
                <a16:creationId xmlns:a16="http://schemas.microsoft.com/office/drawing/2014/main" id="{B698A3B9-045F-4B65-8167-5473B103B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257" y="298499"/>
            <a:ext cx="7034831" cy="6261001"/>
          </a:xfrm>
          <a:prstGeom prst="rect">
            <a:avLst/>
          </a:prstGeom>
        </p:spPr>
      </p:pic>
      <p:sp>
        <p:nvSpPr>
          <p:cNvPr id="9" name="Content Placeholder 8">
            <a:extLst>
              <a:ext uri="{FF2B5EF4-FFF2-40B4-BE49-F238E27FC236}">
                <a16:creationId xmlns:a16="http://schemas.microsoft.com/office/drawing/2014/main" id="{4D3FDDE9-7E01-46E8-B67F-99AE28FE4687}"/>
              </a:ext>
            </a:extLst>
          </p:cNvPr>
          <p:cNvSpPr>
            <a:spLocks noGrp="1"/>
          </p:cNvSpPr>
          <p:nvPr>
            <p:ph idx="1"/>
          </p:nvPr>
        </p:nvSpPr>
        <p:spPr>
          <a:xfrm>
            <a:off x="8172028" y="2638044"/>
            <a:ext cx="3363974" cy="3415622"/>
          </a:xfrm>
        </p:spPr>
        <p:txBody>
          <a:bodyPr>
            <a:normAutofit/>
          </a:bodyPr>
          <a:lstStyle/>
          <a:p>
            <a:r>
              <a:rPr lang="en-US" sz="2000" dirty="0">
                <a:solidFill>
                  <a:schemeClr val="bg1"/>
                </a:solidFill>
              </a:rPr>
              <a:t>Example: Upgrading SRM</a:t>
            </a:r>
          </a:p>
        </p:txBody>
      </p:sp>
    </p:spTree>
    <p:extLst>
      <p:ext uri="{BB962C8B-B14F-4D97-AF65-F5344CB8AC3E}">
        <p14:creationId xmlns:p14="http://schemas.microsoft.com/office/powerpoint/2010/main" val="238199938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856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79E982-3484-4995-9125-80B2439AD9E0}"/>
              </a:ext>
            </a:extLst>
          </p:cNvPr>
          <p:cNvSpPr>
            <a:spLocks noGrp="1"/>
          </p:cNvSpPr>
          <p:nvPr>
            <p:ph type="title"/>
          </p:nvPr>
        </p:nvSpPr>
        <p:spPr>
          <a:xfrm>
            <a:off x="8172027" y="643467"/>
            <a:ext cx="3363974" cy="1597315"/>
          </a:xfrm>
          <a:noFill/>
          <a:ln w="19050">
            <a:solidFill>
              <a:schemeClr val="bg1"/>
            </a:solidFill>
          </a:ln>
        </p:spPr>
        <p:txBody>
          <a:bodyPr wrap="square">
            <a:normAutofit/>
          </a:bodyPr>
          <a:lstStyle/>
          <a:p>
            <a:pPr algn="ctr"/>
            <a:r>
              <a:rPr lang="en-US" sz="3000" dirty="0">
                <a:solidFill>
                  <a:schemeClr val="bg1"/>
                </a:solidFill>
              </a:rPr>
              <a:t>Update Sequence</a:t>
            </a:r>
          </a:p>
        </p:txBody>
      </p:sp>
      <p:pic>
        <p:nvPicPr>
          <p:cNvPr id="5" name="Content Placeholder 4" descr="A screenshot of a cell phone&#10;&#10;Description automatically generated">
            <a:extLst>
              <a:ext uri="{FF2B5EF4-FFF2-40B4-BE49-F238E27FC236}">
                <a16:creationId xmlns:a16="http://schemas.microsoft.com/office/drawing/2014/main" id="{A66F1111-C432-402A-BA36-F0E9BCA013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58" y="983512"/>
            <a:ext cx="7410941" cy="4687417"/>
          </a:xfrm>
          <a:prstGeom prst="rect">
            <a:avLst/>
          </a:prstGeom>
        </p:spPr>
      </p:pic>
      <p:sp>
        <p:nvSpPr>
          <p:cNvPr id="9" name="Content Placeholder 8">
            <a:extLst>
              <a:ext uri="{FF2B5EF4-FFF2-40B4-BE49-F238E27FC236}">
                <a16:creationId xmlns:a16="http://schemas.microsoft.com/office/drawing/2014/main" id="{35B8E471-F2A7-4324-BD39-9008EBB36690}"/>
              </a:ext>
            </a:extLst>
          </p:cNvPr>
          <p:cNvSpPr>
            <a:spLocks noGrp="1"/>
          </p:cNvSpPr>
          <p:nvPr>
            <p:ph idx="1"/>
          </p:nvPr>
        </p:nvSpPr>
        <p:spPr>
          <a:xfrm>
            <a:off x="8172028" y="2622096"/>
            <a:ext cx="3363974" cy="3415622"/>
          </a:xfrm>
        </p:spPr>
        <p:txBody>
          <a:bodyPr>
            <a:normAutofit/>
          </a:bodyPr>
          <a:lstStyle/>
          <a:p>
            <a:r>
              <a:rPr lang="en-US" sz="2000" dirty="0">
                <a:solidFill>
                  <a:schemeClr val="bg1"/>
                </a:solidFill>
              </a:rPr>
              <a:t>Example – </a:t>
            </a:r>
            <a:r>
              <a:rPr lang="en-US" sz="2000" dirty="0">
                <a:solidFill>
                  <a:schemeClr val="bg1"/>
                </a:solidFill>
                <a:hlinkClick r:id="rId4"/>
              </a:rPr>
              <a:t>KB 2147289 </a:t>
            </a:r>
            <a:r>
              <a:rPr lang="en-US" sz="2000" dirty="0">
                <a:solidFill>
                  <a:schemeClr val="bg1"/>
                </a:solidFill>
              </a:rPr>
              <a:t>(vSphere 6.5)</a:t>
            </a:r>
          </a:p>
          <a:p>
            <a:pPr marL="0" indent="0">
              <a:buNone/>
            </a:pPr>
            <a:endParaRPr lang="en-US" sz="2000" dirty="0">
              <a:solidFill>
                <a:schemeClr val="bg1"/>
              </a:solidFill>
            </a:endParaRPr>
          </a:p>
          <a:p>
            <a:r>
              <a:rPr lang="en-US" sz="2000" dirty="0">
                <a:solidFill>
                  <a:schemeClr val="bg1"/>
                </a:solidFill>
              </a:rPr>
              <a:t>vSphere 6.0 – </a:t>
            </a:r>
            <a:r>
              <a:rPr lang="en-US" sz="2000" dirty="0">
                <a:solidFill>
                  <a:schemeClr val="bg1"/>
                </a:solidFill>
                <a:hlinkClick r:id="rId5"/>
              </a:rPr>
              <a:t>KB 2109760</a:t>
            </a:r>
            <a:endParaRPr lang="en-US" sz="2000" dirty="0">
              <a:solidFill>
                <a:schemeClr val="bg1"/>
              </a:solidFill>
            </a:endParaRPr>
          </a:p>
          <a:p>
            <a:pPr marL="0" indent="0">
              <a:buNone/>
            </a:pPr>
            <a:endParaRPr lang="en-US" sz="2000" dirty="0">
              <a:solidFill>
                <a:schemeClr val="bg1"/>
              </a:solidFill>
            </a:endParaRPr>
          </a:p>
          <a:p>
            <a:r>
              <a:rPr lang="en-US" sz="2000" dirty="0">
                <a:solidFill>
                  <a:schemeClr val="bg1"/>
                </a:solidFill>
              </a:rPr>
              <a:t>vSphere 6.7  - </a:t>
            </a:r>
            <a:r>
              <a:rPr lang="en-US" sz="2000" dirty="0">
                <a:solidFill>
                  <a:schemeClr val="bg1"/>
                </a:solidFill>
                <a:hlinkClick r:id="rId6"/>
              </a:rPr>
              <a:t>KB 53710</a:t>
            </a:r>
            <a:endParaRPr lang="en-US" sz="2000" dirty="0">
              <a:solidFill>
                <a:schemeClr val="bg1"/>
              </a:solidFill>
            </a:endParaRPr>
          </a:p>
          <a:p>
            <a:endParaRPr lang="en-US" sz="2000" dirty="0">
              <a:solidFill>
                <a:schemeClr val="bg1"/>
              </a:solidFill>
            </a:endParaRPr>
          </a:p>
        </p:txBody>
      </p:sp>
    </p:spTree>
    <p:extLst>
      <p:ext uri="{BB962C8B-B14F-4D97-AF65-F5344CB8AC3E}">
        <p14:creationId xmlns:p14="http://schemas.microsoft.com/office/powerpoint/2010/main" val="3409632526"/>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B95EE-3E2B-41AB-90DC-6AE7E3DB8516}"/>
              </a:ext>
            </a:extLst>
          </p:cNvPr>
          <p:cNvSpPr>
            <a:spLocks noGrp="1"/>
          </p:cNvSpPr>
          <p:nvPr>
            <p:ph type="title"/>
          </p:nvPr>
        </p:nvSpPr>
        <p:spPr/>
        <p:txBody>
          <a:bodyPr>
            <a:normAutofit/>
          </a:bodyPr>
          <a:lstStyle/>
          <a:p>
            <a:r>
              <a:rPr lang="en-US" dirty="0"/>
              <a:t>VMware Product Lifecycle Policies</a:t>
            </a:r>
            <a:br>
              <a:rPr lang="en-US" dirty="0"/>
            </a:br>
            <a:r>
              <a:rPr lang="en-US" sz="2400" dirty="0">
                <a:hlinkClick r:id="rId3"/>
              </a:rPr>
              <a:t>https://www.vmware.com/support/policies/lifecycle.html</a:t>
            </a:r>
            <a:endParaRPr lang="en-US" sz="2400" dirty="0"/>
          </a:p>
        </p:txBody>
      </p:sp>
      <p:sp>
        <p:nvSpPr>
          <p:cNvPr id="3" name="Content Placeholder 2">
            <a:extLst>
              <a:ext uri="{FF2B5EF4-FFF2-40B4-BE49-F238E27FC236}">
                <a16:creationId xmlns:a16="http://schemas.microsoft.com/office/drawing/2014/main" id="{788A460A-0273-47B8-80CF-BC52590CEA24}"/>
              </a:ext>
            </a:extLst>
          </p:cNvPr>
          <p:cNvSpPr>
            <a:spLocks noGrp="1"/>
          </p:cNvSpPr>
          <p:nvPr>
            <p:ph idx="1"/>
          </p:nvPr>
        </p:nvSpPr>
        <p:spPr/>
        <p:txBody>
          <a:bodyPr/>
          <a:lstStyle/>
          <a:p>
            <a:r>
              <a:rPr lang="en-US" dirty="0"/>
              <a:t>General Support Phase</a:t>
            </a:r>
          </a:p>
          <a:p>
            <a:r>
              <a:rPr lang="en-US" dirty="0"/>
              <a:t>Technical Guidance Phase</a:t>
            </a:r>
          </a:p>
          <a:p>
            <a:r>
              <a:rPr lang="en-US" dirty="0"/>
              <a:t>End of Support Life</a:t>
            </a:r>
          </a:p>
          <a:p>
            <a:r>
              <a:rPr lang="en-US" dirty="0"/>
              <a:t>End of Availability / End of Distribution</a:t>
            </a:r>
          </a:p>
        </p:txBody>
      </p:sp>
    </p:spTree>
    <p:extLst>
      <p:ext uri="{BB962C8B-B14F-4D97-AF65-F5344CB8AC3E}">
        <p14:creationId xmlns:p14="http://schemas.microsoft.com/office/powerpoint/2010/main" val="1110192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4B860-6C0E-45F6-9861-CF1DFF01DB0B}"/>
              </a:ext>
            </a:extLst>
          </p:cNvPr>
          <p:cNvSpPr>
            <a:spLocks noGrp="1"/>
          </p:cNvSpPr>
          <p:nvPr>
            <p:ph type="title"/>
          </p:nvPr>
        </p:nvSpPr>
        <p:spPr/>
        <p:txBody>
          <a:bodyPr>
            <a:normAutofit fontScale="90000"/>
          </a:bodyPr>
          <a:lstStyle/>
          <a:p>
            <a:r>
              <a:rPr lang="en-US" dirty="0"/>
              <a:t>VMware Lifecycle Product Matrix</a:t>
            </a:r>
            <a:br>
              <a:rPr lang="en-US" dirty="0"/>
            </a:br>
            <a:r>
              <a:rPr lang="en-US" sz="2400" dirty="0">
                <a:hlinkClick r:id="rId3"/>
              </a:rPr>
              <a:t>https://www.vmware.com/content/dam/digitalmarketing/vmware/en/pdf/support/product-lifecycle-matrix.pdf</a:t>
            </a:r>
            <a:r>
              <a:rPr lang="en-US" dirty="0"/>
              <a:t> </a:t>
            </a:r>
          </a:p>
        </p:txBody>
      </p:sp>
      <p:pic>
        <p:nvPicPr>
          <p:cNvPr id="5" name="Content Placeholder 4" descr="A screenshot of a cell phone&#10;&#10;Description automatically generated">
            <a:extLst>
              <a:ext uri="{FF2B5EF4-FFF2-40B4-BE49-F238E27FC236}">
                <a16:creationId xmlns:a16="http://schemas.microsoft.com/office/drawing/2014/main" id="{6E61DAC4-7144-44AB-AD26-F12C8D7037D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08590" y="2207600"/>
            <a:ext cx="11284116" cy="3587145"/>
          </a:xfrm>
        </p:spPr>
      </p:pic>
    </p:spTree>
    <p:extLst>
      <p:ext uri="{BB962C8B-B14F-4D97-AF65-F5344CB8AC3E}">
        <p14:creationId xmlns:p14="http://schemas.microsoft.com/office/powerpoint/2010/main" val="2979776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D989B-432A-4CC2-8342-3DE71D1C6148}"/>
              </a:ext>
            </a:extLst>
          </p:cNvPr>
          <p:cNvSpPr>
            <a:spLocks noGrp="1"/>
          </p:cNvSpPr>
          <p:nvPr>
            <p:ph type="title"/>
          </p:nvPr>
        </p:nvSpPr>
        <p:spPr/>
        <p:txBody>
          <a:bodyPr>
            <a:normAutofit/>
          </a:bodyPr>
          <a:lstStyle/>
          <a:p>
            <a:r>
              <a:rPr lang="en-US" dirty="0"/>
              <a:t>VMware Support Offerings</a:t>
            </a:r>
            <a:br>
              <a:rPr lang="en-US" dirty="0"/>
            </a:br>
            <a:r>
              <a:rPr lang="en-US" sz="2400" dirty="0">
                <a:hlinkClick r:id="rId3"/>
              </a:rPr>
              <a:t>https://www.vmware.com/support/services.html</a:t>
            </a:r>
            <a:endParaRPr lang="en-US" sz="2400" dirty="0"/>
          </a:p>
        </p:txBody>
      </p:sp>
      <p:sp>
        <p:nvSpPr>
          <p:cNvPr id="3" name="Content Placeholder 2">
            <a:extLst>
              <a:ext uri="{FF2B5EF4-FFF2-40B4-BE49-F238E27FC236}">
                <a16:creationId xmlns:a16="http://schemas.microsoft.com/office/drawing/2014/main" id="{F10189DD-70CE-4D82-9406-98BB02C0520B}"/>
              </a:ext>
            </a:extLst>
          </p:cNvPr>
          <p:cNvSpPr>
            <a:spLocks noGrp="1"/>
          </p:cNvSpPr>
          <p:nvPr>
            <p:ph idx="1"/>
          </p:nvPr>
        </p:nvSpPr>
        <p:spPr/>
        <p:txBody>
          <a:bodyPr>
            <a:normAutofit/>
          </a:bodyPr>
          <a:lstStyle/>
          <a:p>
            <a:endParaRPr lang="en-US" dirty="0"/>
          </a:p>
          <a:p>
            <a:r>
              <a:rPr lang="en-US" dirty="0"/>
              <a:t>Product support matrix - </a:t>
            </a:r>
            <a:r>
              <a:rPr lang="en-US" dirty="0">
                <a:hlinkClick r:id="rId4"/>
              </a:rPr>
              <a:t>https://www.vmware.com/content/dam/digitalmarketing/vmware/en/pdf/support/support-by-product-matrix.pdf</a:t>
            </a:r>
            <a:r>
              <a:rPr lang="en-US" dirty="0"/>
              <a:t> </a:t>
            </a:r>
          </a:p>
          <a:p>
            <a:endParaRPr lang="en-US" dirty="0"/>
          </a:p>
          <a:p>
            <a:endParaRPr lang="en-US" dirty="0"/>
          </a:p>
          <a:p>
            <a:endParaRPr lang="en-US" dirty="0"/>
          </a:p>
          <a:p>
            <a:endParaRPr lang="en-US" dirty="0"/>
          </a:p>
          <a:p>
            <a:endParaRPr lang="en-US" dirty="0"/>
          </a:p>
          <a:p>
            <a:endParaRPr lang="en-US" dirty="0"/>
          </a:p>
        </p:txBody>
      </p:sp>
      <p:pic>
        <p:nvPicPr>
          <p:cNvPr id="5" name="Picture 4" descr="A picture containing screenshot&#10;&#10;Description automatically generated">
            <a:extLst>
              <a:ext uri="{FF2B5EF4-FFF2-40B4-BE49-F238E27FC236}">
                <a16:creationId xmlns:a16="http://schemas.microsoft.com/office/drawing/2014/main" id="{8F964E68-A4EB-4016-AAA0-56F13653AF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821" y="4343400"/>
            <a:ext cx="11676357" cy="1167999"/>
          </a:xfrm>
          <a:prstGeom prst="rect">
            <a:avLst/>
          </a:prstGeom>
        </p:spPr>
      </p:pic>
    </p:spTree>
    <p:extLst>
      <p:ext uri="{BB962C8B-B14F-4D97-AF65-F5344CB8AC3E}">
        <p14:creationId xmlns:p14="http://schemas.microsoft.com/office/powerpoint/2010/main" val="2463482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A07D5-3660-4874-BBA0-79D67980C3E2}"/>
              </a:ext>
            </a:extLst>
          </p:cNvPr>
          <p:cNvSpPr>
            <a:spLocks noGrp="1"/>
          </p:cNvSpPr>
          <p:nvPr>
            <p:ph type="title"/>
          </p:nvPr>
        </p:nvSpPr>
        <p:spPr>
          <a:xfrm>
            <a:off x="838200" y="365126"/>
            <a:ext cx="6046381" cy="767242"/>
          </a:xfrm>
        </p:spPr>
        <p:txBody>
          <a:bodyPr>
            <a:normAutofit fontScale="90000"/>
          </a:bodyPr>
          <a:lstStyle/>
          <a:p>
            <a:r>
              <a:rPr lang="en-US" sz="3900" dirty="0"/>
              <a:t>VMware Ports and Protocols</a:t>
            </a:r>
            <a:br>
              <a:rPr lang="en-US" dirty="0"/>
            </a:br>
            <a:r>
              <a:rPr lang="en-US" sz="2400" dirty="0"/>
              <a:t>https://ports.vmware.com/home</a:t>
            </a:r>
          </a:p>
        </p:txBody>
      </p:sp>
      <p:pic>
        <p:nvPicPr>
          <p:cNvPr id="5" name="Content Placeholder 4" descr="A screen shot of a computer&#10;&#10;Description automatically generated">
            <a:extLst>
              <a:ext uri="{FF2B5EF4-FFF2-40B4-BE49-F238E27FC236}">
                <a16:creationId xmlns:a16="http://schemas.microsoft.com/office/drawing/2014/main" id="{FAACDEF2-3600-468B-937D-C9971D40F9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554" y="1302489"/>
            <a:ext cx="12064492" cy="5422604"/>
          </a:xfrm>
        </p:spPr>
      </p:pic>
      <p:pic>
        <p:nvPicPr>
          <p:cNvPr id="9" name="Picture 8">
            <a:extLst>
              <a:ext uri="{FF2B5EF4-FFF2-40B4-BE49-F238E27FC236}">
                <a16:creationId xmlns:a16="http://schemas.microsoft.com/office/drawing/2014/main" id="{3BE50F2B-3D02-43B8-A1F4-1A234E0C3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1700" y="525879"/>
            <a:ext cx="2079928" cy="1383099"/>
          </a:xfrm>
          <a:prstGeom prst="rect">
            <a:avLst/>
          </a:prstGeom>
        </p:spPr>
      </p:pic>
    </p:spTree>
    <p:extLst>
      <p:ext uri="{BB962C8B-B14F-4D97-AF65-F5344CB8AC3E}">
        <p14:creationId xmlns:p14="http://schemas.microsoft.com/office/powerpoint/2010/main" val="83562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A07D5-3660-4874-BBA0-79D67980C3E2}"/>
              </a:ext>
            </a:extLst>
          </p:cNvPr>
          <p:cNvSpPr>
            <a:spLocks noGrp="1"/>
          </p:cNvSpPr>
          <p:nvPr>
            <p:ph type="title"/>
          </p:nvPr>
        </p:nvSpPr>
        <p:spPr>
          <a:xfrm>
            <a:off x="838200" y="365126"/>
            <a:ext cx="8475921" cy="767242"/>
          </a:xfrm>
        </p:spPr>
        <p:txBody>
          <a:bodyPr>
            <a:normAutofit fontScale="90000"/>
          </a:bodyPr>
          <a:lstStyle/>
          <a:p>
            <a:r>
              <a:rPr lang="en-US" sz="3900" dirty="0"/>
              <a:t>VMware Ports and Protocols - Feedback</a:t>
            </a:r>
            <a:br>
              <a:rPr lang="en-US" dirty="0"/>
            </a:br>
            <a:r>
              <a:rPr lang="en-US" sz="2400" dirty="0"/>
              <a:t>https://ports.vmware.com/home</a:t>
            </a:r>
          </a:p>
        </p:txBody>
      </p:sp>
      <p:pic>
        <p:nvPicPr>
          <p:cNvPr id="7" name="Content Placeholder 6" descr="A close up of a sign&#10;&#10;Description automatically generated">
            <a:extLst>
              <a:ext uri="{FF2B5EF4-FFF2-40B4-BE49-F238E27FC236}">
                <a16:creationId xmlns:a16="http://schemas.microsoft.com/office/drawing/2014/main" id="{91CB5655-ABD8-4D71-9AE9-8A710689CA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34648" y="173327"/>
            <a:ext cx="1696024" cy="1992231"/>
          </a:xfrm>
        </p:spPr>
      </p:pic>
      <p:pic>
        <p:nvPicPr>
          <p:cNvPr id="12" name="Picture 11" descr="A screenshot of a cell phone&#10;&#10;Description automatically generated">
            <a:extLst>
              <a:ext uri="{FF2B5EF4-FFF2-40B4-BE49-F238E27FC236}">
                <a16:creationId xmlns:a16="http://schemas.microsoft.com/office/drawing/2014/main" id="{DE9C4330-C711-45FF-B327-A7C7AEEF1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752" y="1632324"/>
            <a:ext cx="5436199" cy="4094085"/>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91CD1D21-DFC8-42C7-9975-9C28087DAF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779" y="2322434"/>
            <a:ext cx="5309185" cy="3403975"/>
          </a:xfrm>
          <a:prstGeom prst="rect">
            <a:avLst/>
          </a:prstGeom>
        </p:spPr>
      </p:pic>
    </p:spTree>
    <p:extLst>
      <p:ext uri="{BB962C8B-B14F-4D97-AF65-F5344CB8AC3E}">
        <p14:creationId xmlns:p14="http://schemas.microsoft.com/office/powerpoint/2010/main" val="409891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0EFEBD-E3A4-4A00-BB11-296302B0775F}"/>
              </a:ext>
            </a:extLst>
          </p:cNvPr>
          <p:cNvSpPr>
            <a:spLocks noGrp="1"/>
          </p:cNvSpPr>
          <p:nvPr>
            <p:ph type="title"/>
          </p:nvPr>
        </p:nvSpPr>
        <p:spPr>
          <a:xfrm>
            <a:off x="524256" y="4767072"/>
            <a:ext cx="6594189" cy="1625210"/>
          </a:xfrm>
        </p:spPr>
        <p:txBody>
          <a:bodyPr>
            <a:normAutofit/>
          </a:bodyPr>
          <a:lstStyle/>
          <a:p>
            <a:r>
              <a:rPr lang="en-US" dirty="0">
                <a:solidFill>
                  <a:srgbClr val="FFFFFF"/>
                </a:solidFill>
              </a:rPr>
              <a:t>The Growing Portfolio</a:t>
            </a:r>
          </a:p>
        </p:txBody>
      </p:sp>
      <p:pic>
        <p:nvPicPr>
          <p:cNvPr id="7" name="Picture 6" descr="A close up of a piece of paper&#10;&#10;Description automatically generated">
            <a:extLst>
              <a:ext uri="{FF2B5EF4-FFF2-40B4-BE49-F238E27FC236}">
                <a16:creationId xmlns:a16="http://schemas.microsoft.com/office/drawing/2014/main" id="{FE53D10C-35A3-4C60-BBB2-17F6C2131B92}"/>
              </a:ext>
            </a:extLst>
          </p:cNvPr>
          <p:cNvPicPr>
            <a:picLocks noChangeAspect="1"/>
          </p:cNvPicPr>
          <p:nvPr/>
        </p:nvPicPr>
        <p:blipFill rotWithShape="1">
          <a:blip r:embed="rId3">
            <a:extLst>
              <a:ext uri="{28A0092B-C50C-407E-A947-70E740481C1C}">
                <a14:useLocalDpi xmlns:a14="http://schemas.microsoft.com/office/drawing/2010/main" val="0"/>
              </a:ext>
            </a:extLst>
          </a:blip>
          <a:srcRect l="2642" r="11007" b="1"/>
          <a:stretch/>
        </p:blipFill>
        <p:spPr>
          <a:xfrm>
            <a:off x="327547" y="321733"/>
            <a:ext cx="7058306" cy="4107392"/>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DA37690-4628-4CA4-A1AF-FD4357DAD528}"/>
              </a:ext>
            </a:extLst>
          </p:cNvPr>
          <p:cNvSpPr>
            <a:spLocks noGrp="1"/>
          </p:cNvSpPr>
          <p:nvPr>
            <p:ph idx="1"/>
          </p:nvPr>
        </p:nvSpPr>
        <p:spPr>
          <a:xfrm>
            <a:off x="8029319" y="917725"/>
            <a:ext cx="3424739" cy="4852362"/>
          </a:xfrm>
        </p:spPr>
        <p:txBody>
          <a:bodyPr anchor="ctr">
            <a:normAutofit/>
          </a:bodyPr>
          <a:lstStyle/>
          <a:p>
            <a:r>
              <a:rPr lang="en-US" sz="2000" dirty="0">
                <a:solidFill>
                  <a:srgbClr val="FFFFFF"/>
                </a:solidFill>
              </a:rPr>
              <a:t>General documentation</a:t>
            </a:r>
          </a:p>
          <a:p>
            <a:endParaRPr lang="en-US" sz="2000" dirty="0">
              <a:solidFill>
                <a:srgbClr val="FFFFFF"/>
              </a:solidFill>
            </a:endParaRPr>
          </a:p>
          <a:p>
            <a:r>
              <a:rPr lang="en-US" sz="2000" dirty="0">
                <a:solidFill>
                  <a:srgbClr val="FFFFFF"/>
                </a:solidFill>
              </a:rPr>
              <a:t>Product-specific</a:t>
            </a:r>
          </a:p>
          <a:p>
            <a:endParaRPr lang="en-US" sz="2000" dirty="0">
              <a:solidFill>
                <a:srgbClr val="FFFFFF"/>
              </a:solidFill>
            </a:endParaRPr>
          </a:p>
          <a:p>
            <a:r>
              <a:rPr lang="en-US" sz="2000" dirty="0">
                <a:solidFill>
                  <a:srgbClr val="FFFFFF"/>
                </a:solidFill>
              </a:rPr>
              <a:t>Knowledge Base</a:t>
            </a:r>
          </a:p>
          <a:p>
            <a:pPr marL="0" indent="0">
              <a:buNone/>
            </a:pPr>
            <a:endParaRPr lang="en-US" sz="2000" dirty="0">
              <a:solidFill>
                <a:srgbClr val="FFFFFF"/>
              </a:solidFill>
            </a:endParaRPr>
          </a:p>
          <a:p>
            <a:r>
              <a:rPr lang="en-US" sz="2000" dirty="0">
                <a:solidFill>
                  <a:srgbClr val="FFFFFF"/>
                </a:solidFill>
              </a:rPr>
              <a:t>Blog</a:t>
            </a:r>
          </a:p>
          <a:p>
            <a:endParaRPr lang="en-US" sz="2000" dirty="0">
              <a:solidFill>
                <a:srgbClr val="FFFFFF"/>
              </a:solidFill>
            </a:endParaRPr>
          </a:p>
          <a:p>
            <a:r>
              <a:rPr lang="en-US" sz="2000" dirty="0">
                <a:solidFill>
                  <a:srgbClr val="FFFFFF"/>
                </a:solidFill>
              </a:rPr>
              <a:t>Training</a:t>
            </a:r>
          </a:p>
          <a:p>
            <a:endParaRPr lang="en-US" sz="2000" dirty="0">
              <a:solidFill>
                <a:srgbClr val="FFFFFF"/>
              </a:solidFill>
            </a:endParaRPr>
          </a:p>
          <a:p>
            <a:r>
              <a:rPr lang="en-US" sz="2000" dirty="0">
                <a:solidFill>
                  <a:srgbClr val="FFFFFF"/>
                </a:solidFill>
              </a:rPr>
              <a:t>Video / Walkthrough</a:t>
            </a:r>
          </a:p>
        </p:txBody>
      </p:sp>
    </p:spTree>
    <p:extLst>
      <p:ext uri="{BB962C8B-B14F-4D97-AF65-F5344CB8AC3E}">
        <p14:creationId xmlns:p14="http://schemas.microsoft.com/office/powerpoint/2010/main" val="256154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FB38B2-0C6C-46A3-ADF5-6E0D3ACA62C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a:solidFill>
                  <a:schemeClr val="bg1"/>
                </a:solidFill>
                <a:latin typeface="+mj-lt"/>
                <a:ea typeface="+mj-ea"/>
                <a:cs typeface="+mj-cs"/>
              </a:rPr>
              <a:t>Config Max Tool</a:t>
            </a:r>
            <a:br>
              <a:rPr lang="en-US" sz="2200" kern="1200">
                <a:solidFill>
                  <a:schemeClr val="bg1"/>
                </a:solidFill>
                <a:latin typeface="+mj-lt"/>
                <a:ea typeface="+mj-ea"/>
                <a:cs typeface="+mj-cs"/>
              </a:rPr>
            </a:br>
            <a:r>
              <a:rPr lang="en-US" sz="2200" kern="1200">
                <a:solidFill>
                  <a:schemeClr val="bg1"/>
                </a:solidFill>
                <a:latin typeface="+mj-lt"/>
                <a:ea typeface="+mj-ea"/>
                <a:cs typeface="+mj-cs"/>
                <a:hlinkClick r:id="rId2"/>
              </a:rPr>
              <a:t>https://configmax.vmware.com/home</a:t>
            </a:r>
            <a:endParaRPr lang="en-US" sz="2200" kern="1200">
              <a:solidFill>
                <a:schemeClr val="bg1"/>
              </a:solidFill>
              <a:latin typeface="+mj-lt"/>
              <a:ea typeface="+mj-ea"/>
              <a:cs typeface="+mj-cs"/>
            </a:endParaRPr>
          </a:p>
        </p:txBody>
      </p:sp>
      <p:pic>
        <p:nvPicPr>
          <p:cNvPr id="5" name="Content Placeholder 4" descr="A screenshot of a social media post&#10;&#10;Description automatically generated">
            <a:extLst>
              <a:ext uri="{FF2B5EF4-FFF2-40B4-BE49-F238E27FC236}">
                <a16:creationId xmlns:a16="http://schemas.microsoft.com/office/drawing/2014/main" id="{86D40BB7-3B30-4A83-9EBA-AADE37E579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7" y="2318355"/>
            <a:ext cx="10905066" cy="3107942"/>
          </a:xfrm>
          <a:prstGeom prst="rect">
            <a:avLst/>
          </a:prstGeom>
        </p:spPr>
      </p:pic>
    </p:spTree>
    <p:extLst>
      <p:ext uri="{BB962C8B-B14F-4D97-AF65-F5344CB8AC3E}">
        <p14:creationId xmlns:p14="http://schemas.microsoft.com/office/powerpoint/2010/main" val="3767936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DF468F-E649-4B8B-ACE4-28AFCD11E83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Config Max Tool – A Single Product</a:t>
            </a:r>
            <a:br>
              <a:rPr lang="en-US" sz="2200" kern="1200" dirty="0">
                <a:solidFill>
                  <a:schemeClr val="bg1"/>
                </a:solidFill>
                <a:latin typeface="+mj-lt"/>
                <a:ea typeface="+mj-ea"/>
                <a:cs typeface="+mj-cs"/>
              </a:rPr>
            </a:br>
            <a:r>
              <a:rPr lang="en-US" sz="2200" kern="1200" dirty="0">
                <a:solidFill>
                  <a:schemeClr val="bg1"/>
                </a:solidFill>
                <a:latin typeface="+mj-lt"/>
                <a:ea typeface="+mj-ea"/>
                <a:cs typeface="+mj-cs"/>
                <a:hlinkClick r:id="rId2"/>
              </a:rPr>
              <a:t>https://configmax.vmware.com/home</a:t>
            </a:r>
            <a:endParaRPr lang="en-US" sz="2200" kern="1200" dirty="0">
              <a:solidFill>
                <a:schemeClr val="bg1"/>
              </a:solidFill>
              <a:latin typeface="+mj-lt"/>
              <a:ea typeface="+mj-ea"/>
              <a:cs typeface="+mj-cs"/>
            </a:endParaRPr>
          </a:p>
        </p:txBody>
      </p:sp>
      <p:pic>
        <p:nvPicPr>
          <p:cNvPr id="5" name="Content Placeholder 4" descr="A screenshot of a social media post&#10;&#10;Description automatically generated">
            <a:extLst>
              <a:ext uri="{FF2B5EF4-FFF2-40B4-BE49-F238E27FC236}">
                <a16:creationId xmlns:a16="http://schemas.microsoft.com/office/drawing/2014/main" id="{58020BF9-69FC-4740-8956-07AB638AF8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1274" y="1534812"/>
            <a:ext cx="10521440" cy="5050294"/>
          </a:xfrm>
          <a:prstGeom prst="rect">
            <a:avLst/>
          </a:prstGeom>
        </p:spPr>
      </p:pic>
    </p:spTree>
    <p:extLst>
      <p:ext uri="{BB962C8B-B14F-4D97-AF65-F5344CB8AC3E}">
        <p14:creationId xmlns:p14="http://schemas.microsoft.com/office/powerpoint/2010/main" val="3709178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D1B22-AC79-4733-B61A-A29EE619E32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Config Max Tool – Making Comparisons</a:t>
            </a:r>
            <a:br>
              <a:rPr lang="en-US" sz="2200" kern="1200" dirty="0">
                <a:solidFill>
                  <a:schemeClr val="bg1"/>
                </a:solidFill>
                <a:latin typeface="+mj-lt"/>
                <a:ea typeface="+mj-ea"/>
                <a:cs typeface="+mj-cs"/>
              </a:rPr>
            </a:br>
            <a:r>
              <a:rPr lang="en-US" sz="2200" kern="1200" dirty="0">
                <a:solidFill>
                  <a:schemeClr val="bg1"/>
                </a:solidFill>
                <a:latin typeface="+mj-lt"/>
                <a:ea typeface="+mj-ea"/>
                <a:cs typeface="+mj-cs"/>
                <a:hlinkClick r:id="rId2"/>
              </a:rPr>
              <a:t>https://configmax.vmware.com/home</a:t>
            </a:r>
            <a:endParaRPr lang="en-US" sz="2200" kern="1200" dirty="0">
              <a:solidFill>
                <a:schemeClr val="bg1"/>
              </a:solidFill>
              <a:latin typeface="+mj-lt"/>
              <a:ea typeface="+mj-ea"/>
              <a:cs typeface="+mj-cs"/>
            </a:endParaRPr>
          </a:p>
        </p:txBody>
      </p:sp>
      <p:pic>
        <p:nvPicPr>
          <p:cNvPr id="5" name="Content Placeholder 4" descr="A screenshot of a cell phone&#10;&#10;Description automatically generated">
            <a:extLst>
              <a:ext uri="{FF2B5EF4-FFF2-40B4-BE49-F238E27FC236}">
                <a16:creationId xmlns:a16="http://schemas.microsoft.com/office/drawing/2014/main" id="{17993F47-D59A-416E-99AD-5576273F137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48080" y="1492312"/>
            <a:ext cx="8234614" cy="5167222"/>
          </a:xfrm>
          <a:prstGeom prst="rect">
            <a:avLst/>
          </a:prstGeom>
        </p:spPr>
      </p:pic>
    </p:spTree>
    <p:extLst>
      <p:ext uri="{BB962C8B-B14F-4D97-AF65-F5344CB8AC3E}">
        <p14:creationId xmlns:p14="http://schemas.microsoft.com/office/powerpoint/2010/main" val="239693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B2753-F82C-4CCB-A798-BDA95015F88D}"/>
              </a:ext>
            </a:extLst>
          </p:cNvPr>
          <p:cNvSpPr>
            <a:spLocks noGrp="1"/>
          </p:cNvSpPr>
          <p:nvPr>
            <p:ph type="title"/>
          </p:nvPr>
        </p:nvSpPr>
        <p:spPr/>
        <p:txBody>
          <a:bodyPr>
            <a:normAutofit fontScale="90000"/>
          </a:bodyPr>
          <a:lstStyle/>
          <a:p>
            <a:r>
              <a:rPr lang="en-US" dirty="0"/>
              <a:t>VMware Product Guide</a:t>
            </a:r>
            <a:br>
              <a:rPr lang="en-US" dirty="0"/>
            </a:br>
            <a:r>
              <a:rPr lang="en-US" sz="2400" dirty="0">
                <a:hlinkClick r:id="rId2"/>
              </a:rPr>
              <a:t>https://www.vmware.com/content/dam/digitalmarketing/vmware/en/pdf/product/vmware-product-guide.pdf</a:t>
            </a:r>
            <a:endParaRPr lang="en-US" sz="2400" dirty="0"/>
          </a:p>
        </p:txBody>
      </p:sp>
      <p:sp>
        <p:nvSpPr>
          <p:cNvPr id="3" name="Content Placeholder 2">
            <a:extLst>
              <a:ext uri="{FF2B5EF4-FFF2-40B4-BE49-F238E27FC236}">
                <a16:creationId xmlns:a16="http://schemas.microsoft.com/office/drawing/2014/main" id="{4F7DBFE2-320E-4071-9ACF-77CA476FF68C}"/>
              </a:ext>
            </a:extLst>
          </p:cNvPr>
          <p:cNvSpPr>
            <a:spLocks noGrp="1"/>
          </p:cNvSpPr>
          <p:nvPr>
            <p:ph idx="1"/>
          </p:nvPr>
        </p:nvSpPr>
        <p:spPr/>
        <p:txBody>
          <a:bodyPr/>
          <a:lstStyle/>
          <a:p>
            <a:r>
              <a:rPr lang="en-US" dirty="0"/>
              <a:t>A guide to license terms and conditions for on-premises products that is regularly updated</a:t>
            </a:r>
          </a:p>
          <a:p>
            <a:pPr marL="0" indent="0">
              <a:buNone/>
            </a:pPr>
            <a:endParaRPr lang="en-US" dirty="0"/>
          </a:p>
          <a:p>
            <a:r>
              <a:rPr lang="en-US" dirty="0"/>
              <a:t>As a compliment to this guide, the VMware EULA for on-premises products and Terms of Service for cloud and hosted services can be found here - </a:t>
            </a:r>
            <a:r>
              <a:rPr lang="en-US" dirty="0">
                <a:hlinkClick r:id="rId3"/>
              </a:rPr>
              <a:t>http://www.vmware.com/download/eula</a:t>
            </a:r>
            <a:r>
              <a:rPr lang="en-US" dirty="0"/>
              <a:t> </a:t>
            </a:r>
          </a:p>
        </p:txBody>
      </p:sp>
    </p:spTree>
    <p:extLst>
      <p:ext uri="{BB962C8B-B14F-4D97-AF65-F5344CB8AC3E}">
        <p14:creationId xmlns:p14="http://schemas.microsoft.com/office/powerpoint/2010/main" val="3358624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metalware, chain, sitting, outdoor&#10;&#10;Description automatically generated">
            <a:extLst>
              <a:ext uri="{FF2B5EF4-FFF2-40B4-BE49-F238E27FC236}">
                <a16:creationId xmlns:a16="http://schemas.microsoft.com/office/drawing/2014/main" id="{625F9BE5-C815-4876-B0F3-E9471D7D1CCD}"/>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7316" b="8414"/>
          <a:stretch/>
        </p:blipFill>
        <p:spPr>
          <a:xfrm>
            <a:off x="20" y="1"/>
            <a:ext cx="12191980" cy="6857999"/>
          </a:xfrm>
          <a:prstGeom prst="rect">
            <a:avLst/>
          </a:prstGeom>
        </p:spPr>
      </p:pic>
      <p:sp>
        <p:nvSpPr>
          <p:cNvPr id="2" name="Title 1">
            <a:extLst>
              <a:ext uri="{FF2B5EF4-FFF2-40B4-BE49-F238E27FC236}">
                <a16:creationId xmlns:a16="http://schemas.microsoft.com/office/drawing/2014/main" id="{32F6C730-2F6C-4EBE-BF86-B9EEAF2648D8}"/>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11500" dirty="0">
                <a:ln w="22225">
                  <a:solidFill>
                    <a:schemeClr val="tx1"/>
                  </a:solidFill>
                  <a:miter lim="800000"/>
                </a:ln>
                <a:noFill/>
              </a:rPr>
              <a:t>Tour Stop # 2</a:t>
            </a:r>
          </a:p>
        </p:txBody>
      </p:sp>
      <p:sp>
        <p:nvSpPr>
          <p:cNvPr id="7" name="Text Placeholder 2">
            <a:extLst>
              <a:ext uri="{FF2B5EF4-FFF2-40B4-BE49-F238E27FC236}">
                <a16:creationId xmlns:a16="http://schemas.microsoft.com/office/drawing/2014/main" id="{B13EF06C-EEE3-4D3B-BA7C-581B02319487}"/>
              </a:ext>
            </a:extLst>
          </p:cNvPr>
          <p:cNvSpPr txBox="1">
            <a:spLocks/>
          </p:cNvSpPr>
          <p:nvPr/>
        </p:nvSpPr>
        <p:spPr>
          <a:xfrm>
            <a:off x="965200" y="4572002"/>
            <a:ext cx="10261600" cy="12029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Security</a:t>
            </a:r>
          </a:p>
        </p:txBody>
      </p:sp>
    </p:spTree>
    <p:extLst>
      <p:ext uri="{BB962C8B-B14F-4D97-AF65-F5344CB8AC3E}">
        <p14:creationId xmlns:p14="http://schemas.microsoft.com/office/powerpoint/2010/main" val="3905063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344638-A565-4F8D-ADE6-7078E4A3EA9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Security Hardening / Security Configuration</a:t>
            </a:r>
            <a:br>
              <a:rPr lang="en-US" sz="2200" kern="1200" dirty="0">
                <a:solidFill>
                  <a:schemeClr val="bg1"/>
                </a:solidFill>
                <a:latin typeface="+mj-lt"/>
                <a:ea typeface="+mj-ea"/>
                <a:cs typeface="+mj-cs"/>
              </a:rPr>
            </a:br>
            <a:r>
              <a:rPr lang="en-US" sz="2200" kern="1200" dirty="0">
                <a:solidFill>
                  <a:schemeClr val="bg1"/>
                </a:solidFill>
                <a:latin typeface="+mj-lt"/>
                <a:ea typeface="+mj-ea"/>
                <a:cs typeface="+mj-cs"/>
                <a:hlinkClick r:id="rId3"/>
              </a:rPr>
              <a:t>https://www.vmware.com/security/hardening-guides.html</a:t>
            </a:r>
            <a:endParaRPr lang="en-US" sz="2200" kern="1200" dirty="0">
              <a:solidFill>
                <a:schemeClr val="bg1"/>
              </a:solidFill>
              <a:latin typeface="+mj-lt"/>
              <a:ea typeface="+mj-ea"/>
              <a:cs typeface="+mj-cs"/>
            </a:endParaRPr>
          </a:p>
        </p:txBody>
      </p:sp>
      <p:pic>
        <p:nvPicPr>
          <p:cNvPr id="5" name="Content Placeholder 4" descr="A screenshot of a cell phone&#10;&#10;Description automatically generated">
            <a:extLst>
              <a:ext uri="{FF2B5EF4-FFF2-40B4-BE49-F238E27FC236}">
                <a16:creationId xmlns:a16="http://schemas.microsoft.com/office/drawing/2014/main" id="{17022525-56CA-4CB7-8648-E0E5CB77543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55339" y="1597845"/>
            <a:ext cx="8073182" cy="5045739"/>
          </a:xfrm>
          <a:prstGeom prst="rect">
            <a:avLst/>
          </a:prstGeom>
        </p:spPr>
      </p:pic>
    </p:spTree>
    <p:extLst>
      <p:ext uri="{BB962C8B-B14F-4D97-AF65-F5344CB8AC3E}">
        <p14:creationId xmlns:p14="http://schemas.microsoft.com/office/powerpoint/2010/main" val="1903441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344638-A565-4F8D-ADE6-7078E4A3EA9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Security Response Center</a:t>
            </a:r>
            <a:br>
              <a:rPr lang="en-US" sz="2200" kern="1200" dirty="0">
                <a:solidFill>
                  <a:schemeClr val="bg1"/>
                </a:solidFill>
                <a:latin typeface="+mj-lt"/>
                <a:ea typeface="+mj-ea"/>
                <a:cs typeface="+mj-cs"/>
              </a:rPr>
            </a:br>
            <a:r>
              <a:rPr lang="en-US" sz="2400" dirty="0">
                <a:hlinkClick r:id="rId3"/>
              </a:rPr>
              <a:t>https://www.vmware.com/security/vsrc.html</a:t>
            </a:r>
            <a:r>
              <a:rPr lang="en-US" sz="2400" dirty="0"/>
              <a:t>	</a:t>
            </a:r>
            <a:endParaRPr lang="en-US" sz="2200" kern="1200" dirty="0">
              <a:solidFill>
                <a:schemeClr val="bg1"/>
              </a:solidFill>
              <a:latin typeface="+mj-lt"/>
              <a:ea typeface="+mj-ea"/>
              <a:cs typeface="+mj-cs"/>
            </a:endParaRPr>
          </a:p>
        </p:txBody>
      </p:sp>
      <p:pic>
        <p:nvPicPr>
          <p:cNvPr id="9" name="Picture 8" descr="A screenshot of a social media post&#10;&#10;Description automatically generated">
            <a:extLst>
              <a:ext uri="{FF2B5EF4-FFF2-40B4-BE49-F238E27FC236}">
                <a16:creationId xmlns:a16="http://schemas.microsoft.com/office/drawing/2014/main" id="{11CE0182-303D-40B2-BABB-EFF4E01583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677" y="1516911"/>
            <a:ext cx="10721828" cy="3678865"/>
          </a:xfrm>
          <a:prstGeom prst="rect">
            <a:avLst/>
          </a:prstGeom>
        </p:spPr>
      </p:pic>
      <p:pic>
        <p:nvPicPr>
          <p:cNvPr id="6" name="Content Placeholder 5" descr="A screenshot of a social media post&#10;&#10;Description automatically generated">
            <a:extLst>
              <a:ext uri="{FF2B5EF4-FFF2-40B4-BE49-F238E27FC236}">
                <a16:creationId xmlns:a16="http://schemas.microsoft.com/office/drawing/2014/main" id="{379016A7-A586-4671-815B-2B031390D7E4}"/>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556395" y="3843063"/>
            <a:ext cx="8330804" cy="2828867"/>
          </a:xfrm>
        </p:spPr>
      </p:pic>
    </p:spTree>
    <p:extLst>
      <p:ext uri="{BB962C8B-B14F-4D97-AF65-F5344CB8AC3E}">
        <p14:creationId xmlns:p14="http://schemas.microsoft.com/office/powerpoint/2010/main" val="389913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344638-A565-4F8D-ADE6-7078E4A3EA9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VMware Security Advisories</a:t>
            </a:r>
            <a:br>
              <a:rPr lang="en-US" sz="2200" kern="1200" dirty="0">
                <a:solidFill>
                  <a:schemeClr val="bg1"/>
                </a:solidFill>
                <a:latin typeface="+mj-lt"/>
                <a:ea typeface="+mj-ea"/>
                <a:cs typeface="+mj-cs"/>
              </a:rPr>
            </a:br>
            <a:r>
              <a:rPr lang="en-US" sz="2400" dirty="0">
                <a:hlinkClick r:id="rId3"/>
              </a:rPr>
              <a:t>https://www.vmware.com/security/advisories.html</a:t>
            </a:r>
            <a:endParaRPr lang="en-US" sz="2200" kern="1200" dirty="0">
              <a:solidFill>
                <a:schemeClr val="bg1"/>
              </a:solidFill>
              <a:latin typeface="+mj-lt"/>
              <a:ea typeface="+mj-ea"/>
              <a:cs typeface="+mj-cs"/>
            </a:endParaRPr>
          </a:p>
        </p:txBody>
      </p:sp>
      <p:pic>
        <p:nvPicPr>
          <p:cNvPr id="7" name="Content Placeholder 6" descr="A screenshot of a cell phone&#10;&#10;Description automatically generated">
            <a:extLst>
              <a:ext uri="{FF2B5EF4-FFF2-40B4-BE49-F238E27FC236}">
                <a16:creationId xmlns:a16="http://schemas.microsoft.com/office/drawing/2014/main" id="{73D01037-86B4-4F02-AB87-C97C49144CA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659978" y="747944"/>
            <a:ext cx="2457594" cy="1280717"/>
          </a:xfrm>
        </p:spPr>
      </p:pic>
      <p:pic>
        <p:nvPicPr>
          <p:cNvPr id="4" name="Picture 3" descr="A screenshot of a social media post&#10;&#10;Description automatically generated">
            <a:extLst>
              <a:ext uri="{FF2B5EF4-FFF2-40B4-BE49-F238E27FC236}">
                <a16:creationId xmlns:a16="http://schemas.microsoft.com/office/drawing/2014/main" id="{640AA641-DEAF-49DD-B700-6055AC26EC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833" y="1644472"/>
            <a:ext cx="7847397" cy="3569056"/>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D5B84DE2-25D5-4DB9-8999-0527458647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1219" y="2284830"/>
            <a:ext cx="6748022" cy="4275212"/>
          </a:xfrm>
          <a:prstGeom prst="rect">
            <a:avLst/>
          </a:prstGeom>
        </p:spPr>
      </p:pic>
    </p:spTree>
    <p:extLst>
      <p:ext uri="{BB962C8B-B14F-4D97-AF65-F5344CB8AC3E}">
        <p14:creationId xmlns:p14="http://schemas.microsoft.com/office/powerpoint/2010/main" val="93063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344638-A565-4F8D-ADE6-7078E4A3EA9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More Security Stuff…</a:t>
            </a:r>
          </a:p>
        </p:txBody>
      </p:sp>
      <p:sp>
        <p:nvSpPr>
          <p:cNvPr id="5" name="Content Placeholder 4">
            <a:extLst>
              <a:ext uri="{FF2B5EF4-FFF2-40B4-BE49-F238E27FC236}">
                <a16:creationId xmlns:a16="http://schemas.microsoft.com/office/drawing/2014/main" id="{DB907544-0B0F-4286-A875-4CD0B649E389}"/>
              </a:ext>
            </a:extLst>
          </p:cNvPr>
          <p:cNvSpPr>
            <a:spLocks noGrp="1"/>
          </p:cNvSpPr>
          <p:nvPr>
            <p:ph idx="1"/>
          </p:nvPr>
        </p:nvSpPr>
        <p:spPr/>
        <p:txBody>
          <a:bodyPr/>
          <a:lstStyle/>
          <a:p>
            <a:r>
              <a:rPr lang="en-US" dirty="0"/>
              <a:t>Security Development Lifecycle</a:t>
            </a:r>
          </a:p>
          <a:p>
            <a:pPr lvl="1"/>
            <a:r>
              <a:rPr lang="en-US" dirty="0">
                <a:hlinkClick r:id="rId3"/>
              </a:rPr>
              <a:t>https://www.vmware.com/security/sdl.html</a:t>
            </a:r>
            <a:endParaRPr lang="en-US" dirty="0"/>
          </a:p>
          <a:p>
            <a:pPr marL="0" indent="0">
              <a:buNone/>
            </a:pPr>
            <a:endParaRPr lang="en-US" dirty="0"/>
          </a:p>
          <a:p>
            <a:r>
              <a:rPr lang="en-US" dirty="0"/>
              <a:t>VMware Security Certifications</a:t>
            </a:r>
          </a:p>
          <a:p>
            <a:pPr lvl="1"/>
            <a:r>
              <a:rPr lang="en-US" dirty="0">
                <a:hlinkClick r:id="rId4"/>
              </a:rPr>
              <a:t>https://www.vmware.com/security/certifications.html</a:t>
            </a:r>
            <a:endParaRPr lang="en-US" dirty="0"/>
          </a:p>
          <a:p>
            <a:pPr marL="0" indent="0">
              <a:buNone/>
            </a:pPr>
            <a:endParaRPr lang="en-US" dirty="0"/>
          </a:p>
        </p:txBody>
      </p:sp>
    </p:spTree>
    <p:extLst>
      <p:ext uri="{BB962C8B-B14F-4D97-AF65-F5344CB8AC3E}">
        <p14:creationId xmlns:p14="http://schemas.microsoft.com/office/powerpoint/2010/main" val="3162320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 computer&#10;&#10;Description automatically generated">
            <a:extLst>
              <a:ext uri="{FF2B5EF4-FFF2-40B4-BE49-F238E27FC236}">
                <a16:creationId xmlns:a16="http://schemas.microsoft.com/office/drawing/2014/main" id="{5744A147-17F9-4CF4-8DAF-B4DA78BF78F8}"/>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20213"/>
          <a:stretch/>
        </p:blipFill>
        <p:spPr>
          <a:xfrm>
            <a:off x="20" y="10"/>
            <a:ext cx="12191980" cy="6857990"/>
          </a:xfrm>
          <a:prstGeom prst="rect">
            <a:avLst/>
          </a:prstGeom>
        </p:spPr>
      </p:pic>
      <p:sp>
        <p:nvSpPr>
          <p:cNvPr id="3" name="Title 2">
            <a:extLst>
              <a:ext uri="{FF2B5EF4-FFF2-40B4-BE49-F238E27FC236}">
                <a16:creationId xmlns:a16="http://schemas.microsoft.com/office/drawing/2014/main" id="{0D9197B9-DB3C-4792-A125-B9EFC6236940}"/>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11500" dirty="0">
                <a:ln w="22225">
                  <a:solidFill>
                    <a:schemeClr val="tx1"/>
                  </a:solidFill>
                  <a:miter lim="800000"/>
                </a:ln>
                <a:noFill/>
              </a:rPr>
              <a:t>Tour Stop # 3</a:t>
            </a:r>
          </a:p>
        </p:txBody>
      </p:sp>
      <p:sp>
        <p:nvSpPr>
          <p:cNvPr id="4" name="Text Placeholder 3">
            <a:extLst>
              <a:ext uri="{FF2B5EF4-FFF2-40B4-BE49-F238E27FC236}">
                <a16:creationId xmlns:a16="http://schemas.microsoft.com/office/drawing/2014/main" id="{BC6885E3-FEA9-4B5B-954F-6FED1470C2BC}"/>
              </a:ext>
            </a:extLst>
          </p:cNvPr>
          <p:cNvSpPr>
            <a:spLocks noGrp="1"/>
          </p:cNvSpPr>
          <p:nvPr>
            <p:ph type="body" idx="1"/>
          </p:nvPr>
        </p:nvSpPr>
        <p:spPr>
          <a:xfrm>
            <a:off x="965200" y="4572002"/>
            <a:ext cx="10261600" cy="1202995"/>
          </a:xfrm>
        </p:spPr>
        <p:txBody>
          <a:bodyPr vert="horz" lIns="91440" tIns="45720" rIns="91440" bIns="45720" rtlCol="0">
            <a:normAutofit/>
          </a:bodyPr>
          <a:lstStyle/>
          <a:p>
            <a:r>
              <a:rPr lang="en-US" sz="3200" dirty="0">
                <a:solidFill>
                  <a:schemeClr val="tx1"/>
                </a:solidFill>
              </a:rPr>
              <a:t>Product Repositories</a:t>
            </a:r>
          </a:p>
        </p:txBody>
      </p:sp>
    </p:spTree>
    <p:extLst>
      <p:ext uri="{BB962C8B-B14F-4D97-AF65-F5344CB8AC3E}">
        <p14:creationId xmlns:p14="http://schemas.microsoft.com/office/powerpoint/2010/main" val="3750591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85567-C70D-43F0-8DFF-C92A3517783A}"/>
              </a:ext>
            </a:extLst>
          </p:cNvPr>
          <p:cNvSpPr>
            <a:spLocks noGrp="1"/>
          </p:cNvSpPr>
          <p:nvPr>
            <p:ph type="title"/>
          </p:nvPr>
        </p:nvSpPr>
        <p:spPr>
          <a:xfrm>
            <a:off x="609601" y="4385066"/>
            <a:ext cx="10923638" cy="1317643"/>
          </a:xfrm>
        </p:spPr>
        <p:txBody>
          <a:bodyPr vert="horz" lIns="91440" tIns="45720" rIns="91440" bIns="45720" rtlCol="0" anchor="b">
            <a:normAutofit/>
          </a:bodyPr>
          <a:lstStyle/>
          <a:p>
            <a:pPr algn="ctr"/>
            <a:r>
              <a:rPr lang="en-US" sz="6600" kern="1200" dirty="0">
                <a:solidFill>
                  <a:schemeClr val="tx1"/>
                </a:solidFill>
                <a:latin typeface="+mj-lt"/>
                <a:ea typeface="+mj-ea"/>
                <a:cs typeface="+mj-cs"/>
              </a:rPr>
              <a:t>We’re Going on Tour!</a:t>
            </a:r>
          </a:p>
        </p:txBody>
      </p:sp>
      <p:pic>
        <p:nvPicPr>
          <p:cNvPr id="7" name="Picture 6" descr="A close up of a map&#10;&#10;Description automatically generated">
            <a:extLst>
              <a:ext uri="{FF2B5EF4-FFF2-40B4-BE49-F238E27FC236}">
                <a16:creationId xmlns:a16="http://schemas.microsoft.com/office/drawing/2014/main" id="{65B2ABA3-A07F-46B2-A709-7B0D2E8EEDE9}"/>
              </a:ext>
            </a:extLst>
          </p:cNvPr>
          <p:cNvPicPr>
            <a:picLocks noChangeAspect="1"/>
          </p:cNvPicPr>
          <p:nvPr/>
        </p:nvPicPr>
        <p:blipFill rotWithShape="1">
          <a:blip r:embed="rId3">
            <a:extLst>
              <a:ext uri="{28A0092B-C50C-407E-A947-70E740481C1C}">
                <a14:useLocalDpi xmlns:a14="http://schemas.microsoft.com/office/drawing/2010/main" val="0"/>
              </a:ext>
            </a:extLst>
          </a:blip>
          <a:srcRect l="8050" r="35494"/>
          <a:stretch/>
        </p:blipFill>
        <p:spPr>
          <a:xfrm>
            <a:off x="20" y="10"/>
            <a:ext cx="4059916" cy="4242806"/>
          </a:xfrm>
          <a:prstGeom prst="rect">
            <a:avLst/>
          </a:prstGeom>
        </p:spPr>
      </p:pic>
      <p:pic>
        <p:nvPicPr>
          <p:cNvPr id="9" name="Picture 8" descr="A red and yellow double decker bus driving down a street&#10;&#10;Description automatically generated">
            <a:extLst>
              <a:ext uri="{FF2B5EF4-FFF2-40B4-BE49-F238E27FC236}">
                <a16:creationId xmlns:a16="http://schemas.microsoft.com/office/drawing/2014/main" id="{F4386B9A-5FD4-4D52-A353-724265381D2D}"/>
              </a:ext>
            </a:extLst>
          </p:cNvPr>
          <p:cNvPicPr>
            <a:picLocks noChangeAspect="1"/>
          </p:cNvPicPr>
          <p:nvPr/>
        </p:nvPicPr>
        <p:blipFill rotWithShape="1">
          <a:blip r:embed="rId4">
            <a:extLst>
              <a:ext uri="{28A0092B-C50C-407E-A947-70E740481C1C}">
                <a14:useLocalDpi xmlns:a14="http://schemas.microsoft.com/office/drawing/2010/main" val="0"/>
              </a:ext>
            </a:extLst>
          </a:blip>
          <a:srcRect l="13923" r="22395" b="-3"/>
          <a:stretch/>
        </p:blipFill>
        <p:spPr>
          <a:xfrm>
            <a:off x="4090482" y="-1"/>
            <a:ext cx="4062918" cy="4242816"/>
          </a:xfrm>
          <a:prstGeom prst="rect">
            <a:avLst/>
          </a:prstGeom>
        </p:spPr>
      </p:pic>
      <p:pic>
        <p:nvPicPr>
          <p:cNvPr id="5" name="Content Placeholder 4" descr="A group of people posing for a photo&#10;&#10;Description automatically generated">
            <a:extLst>
              <a:ext uri="{FF2B5EF4-FFF2-40B4-BE49-F238E27FC236}">
                <a16:creationId xmlns:a16="http://schemas.microsoft.com/office/drawing/2014/main" id="{57AC2B54-F960-4F20-92D4-C7DC7BD9A09F}"/>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19534" r="13003" b="-3"/>
          <a:stretch/>
        </p:blipFill>
        <p:spPr>
          <a:xfrm>
            <a:off x="8132064" y="10"/>
            <a:ext cx="4059936" cy="4242806"/>
          </a:xfrm>
          <a:prstGeom prst="rect">
            <a:avLst/>
          </a:prstGeom>
        </p:spPr>
      </p:pic>
      <p:cxnSp>
        <p:nvCxnSpPr>
          <p:cNvPr id="19" name="Straight Connector 18">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27B73E-D784-4780-AA33-DCDFE7DA16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2919"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5838"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88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E84AC-BB87-4317-922F-34CAE93733C2}"/>
              </a:ext>
            </a:extLst>
          </p:cNvPr>
          <p:cNvSpPr>
            <a:spLocks noGrp="1"/>
          </p:cNvSpPr>
          <p:nvPr>
            <p:ph type="title"/>
          </p:nvPr>
        </p:nvSpPr>
        <p:spPr>
          <a:xfrm>
            <a:off x="1168326" y="218212"/>
            <a:ext cx="7474172" cy="903524"/>
          </a:xfrm>
        </p:spPr>
        <p:txBody>
          <a:bodyPr>
            <a:normAutofit fontScale="90000"/>
          </a:bodyPr>
          <a:lstStyle/>
          <a:p>
            <a:r>
              <a:rPr lang="en-US" dirty="0"/>
              <a:t>Digital Workspace Tech Zone</a:t>
            </a:r>
            <a:br>
              <a:rPr lang="en-US" dirty="0"/>
            </a:br>
            <a:r>
              <a:rPr lang="en-US" sz="2400" dirty="0">
                <a:hlinkClick r:id="rId3"/>
              </a:rPr>
              <a:t>https://techzone.vmware.com</a:t>
            </a:r>
            <a:r>
              <a:rPr lang="en-US" sz="2400" dirty="0"/>
              <a:t> </a:t>
            </a:r>
          </a:p>
        </p:txBody>
      </p:sp>
      <p:pic>
        <p:nvPicPr>
          <p:cNvPr id="7" name="Content Placeholder 6" descr="A screenshot of a cell phone&#10;&#10;Description automatically generated">
            <a:extLst>
              <a:ext uri="{FF2B5EF4-FFF2-40B4-BE49-F238E27FC236}">
                <a16:creationId xmlns:a16="http://schemas.microsoft.com/office/drawing/2014/main" id="{615DE587-A8D5-46CA-B463-775E8CCD27F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2314" y="1828490"/>
            <a:ext cx="8684237" cy="3201017"/>
          </a:xfrm>
        </p:spPr>
      </p:pic>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436D4CB-6219-41B5-8A44-22092F7657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4065" y="3219991"/>
            <a:ext cx="1761644" cy="418017"/>
          </a:xfrm>
          <a:prstGeom prst="rect">
            <a:avLst/>
          </a:prstGeom>
        </p:spPr>
      </p:pic>
    </p:spTree>
    <p:extLst>
      <p:ext uri="{BB962C8B-B14F-4D97-AF65-F5344CB8AC3E}">
        <p14:creationId xmlns:p14="http://schemas.microsoft.com/office/powerpoint/2010/main" val="47080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A875-0F5D-4F58-8402-3D557C62C5AE}"/>
              </a:ext>
            </a:extLst>
          </p:cNvPr>
          <p:cNvSpPr>
            <a:spLocks noGrp="1"/>
          </p:cNvSpPr>
          <p:nvPr>
            <p:ph type="title"/>
          </p:nvPr>
        </p:nvSpPr>
        <p:spPr/>
        <p:txBody>
          <a:bodyPr>
            <a:normAutofit fontScale="90000"/>
          </a:bodyPr>
          <a:lstStyle/>
          <a:p>
            <a:r>
              <a:rPr lang="en-US" sz="3800" dirty="0"/>
              <a:t>What Can I Get from Digital Workspace Tech Zone?</a:t>
            </a:r>
            <a:br>
              <a:rPr lang="en-US" dirty="0"/>
            </a:br>
            <a:r>
              <a:rPr lang="en-US" sz="2700" dirty="0">
                <a:hlinkClick r:id="rId2"/>
              </a:rPr>
              <a:t>https://techzone.vmware.com/resource/welcome-vmware-digital-workspace-tech-zone</a:t>
            </a:r>
            <a:endParaRPr lang="en-US" sz="2700" dirty="0"/>
          </a:p>
        </p:txBody>
      </p:sp>
      <p:sp>
        <p:nvSpPr>
          <p:cNvPr id="3" name="Content Placeholder 2">
            <a:extLst>
              <a:ext uri="{FF2B5EF4-FFF2-40B4-BE49-F238E27FC236}">
                <a16:creationId xmlns:a16="http://schemas.microsoft.com/office/drawing/2014/main" id="{64642FE8-AA0C-4222-B47A-B250FD3C9574}"/>
              </a:ext>
            </a:extLst>
          </p:cNvPr>
          <p:cNvSpPr>
            <a:spLocks noGrp="1"/>
          </p:cNvSpPr>
          <p:nvPr>
            <p:ph sz="half" idx="1"/>
          </p:nvPr>
        </p:nvSpPr>
        <p:spPr>
          <a:xfrm>
            <a:off x="838200" y="1690688"/>
            <a:ext cx="5181600" cy="4486275"/>
          </a:xfrm>
        </p:spPr>
        <p:txBody>
          <a:bodyPr>
            <a:normAutofit/>
          </a:bodyPr>
          <a:lstStyle/>
          <a:p>
            <a:r>
              <a:rPr lang="en-US" dirty="0"/>
              <a:t>Reference architectures</a:t>
            </a:r>
          </a:p>
          <a:p>
            <a:endParaRPr lang="en-US" dirty="0"/>
          </a:p>
          <a:p>
            <a:pPr marL="0" indent="0">
              <a:buNone/>
            </a:pPr>
            <a:endParaRPr lang="en-US" dirty="0"/>
          </a:p>
          <a:p>
            <a:endParaRPr lang="en-US" dirty="0"/>
          </a:p>
          <a:p>
            <a:r>
              <a:rPr lang="en-US" dirty="0"/>
              <a:t>Activity paths</a:t>
            </a:r>
          </a:p>
          <a:p>
            <a:endParaRPr lang="en-US" dirty="0"/>
          </a:p>
          <a:p>
            <a:pPr marL="0" indent="0">
              <a:buNone/>
            </a:pPr>
            <a:endParaRPr lang="en-US" dirty="0"/>
          </a:p>
          <a:p>
            <a:endParaRPr lang="en-US" dirty="0"/>
          </a:p>
          <a:p>
            <a:endParaRPr lang="en-US" dirty="0"/>
          </a:p>
        </p:txBody>
      </p:sp>
      <p:pic>
        <p:nvPicPr>
          <p:cNvPr id="6" name="Content Placeholder 5" descr="A screenshot of a map&#10;&#10;Description automatically generated">
            <a:extLst>
              <a:ext uri="{FF2B5EF4-FFF2-40B4-BE49-F238E27FC236}">
                <a16:creationId xmlns:a16="http://schemas.microsoft.com/office/drawing/2014/main" id="{ADF5AAFE-14F4-45B6-B90C-01BDC0D0C74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253624" y="2149710"/>
            <a:ext cx="1426142" cy="1530778"/>
          </a:xfrm>
        </p:spPr>
      </p:pic>
      <p:pic>
        <p:nvPicPr>
          <p:cNvPr id="8" name="Picture 7" descr="A screenshot of a social media post&#10;&#10;Description automatically generated">
            <a:extLst>
              <a:ext uri="{FF2B5EF4-FFF2-40B4-BE49-F238E27FC236}">
                <a16:creationId xmlns:a16="http://schemas.microsoft.com/office/drawing/2014/main" id="{834B8BB3-417B-445B-98C3-D414A5FA82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869" y="4245671"/>
            <a:ext cx="3956381" cy="2390314"/>
          </a:xfrm>
          <a:prstGeom prst="rect">
            <a:avLst/>
          </a:prstGeom>
        </p:spPr>
      </p:pic>
      <p:sp>
        <p:nvSpPr>
          <p:cNvPr id="9" name="Content Placeholder 2">
            <a:extLst>
              <a:ext uri="{FF2B5EF4-FFF2-40B4-BE49-F238E27FC236}">
                <a16:creationId xmlns:a16="http://schemas.microsoft.com/office/drawing/2014/main" id="{8E1E1C24-DC0B-48C8-9C64-9509B17E6843}"/>
              </a:ext>
            </a:extLst>
          </p:cNvPr>
          <p:cNvSpPr txBox="1">
            <a:spLocks/>
          </p:cNvSpPr>
          <p:nvPr/>
        </p:nvSpPr>
        <p:spPr>
          <a:xfrm>
            <a:off x="6620539" y="1547037"/>
            <a:ext cx="5181600" cy="46397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Tools</a:t>
            </a:r>
          </a:p>
          <a:p>
            <a:endParaRPr lang="en-US" dirty="0"/>
          </a:p>
          <a:p>
            <a:endParaRPr lang="en-US" dirty="0"/>
          </a:p>
          <a:p>
            <a:endParaRPr lang="en-US" dirty="0"/>
          </a:p>
          <a:p>
            <a:endParaRPr lang="en-US" dirty="0"/>
          </a:p>
          <a:p>
            <a:r>
              <a:rPr lang="en-US" dirty="0"/>
              <a:t>Latest Content</a:t>
            </a:r>
          </a:p>
          <a:p>
            <a:endParaRPr lang="en-US" dirty="0"/>
          </a:p>
          <a:p>
            <a:pPr marL="0" indent="0">
              <a:buFont typeface="Arial" panose="020B0604020202020204" pitchFamily="34" charset="0"/>
              <a:buNone/>
            </a:pPr>
            <a:endParaRPr lang="en-US" dirty="0"/>
          </a:p>
          <a:p>
            <a:endParaRPr lang="en-US" dirty="0"/>
          </a:p>
          <a:p>
            <a:endParaRPr lang="en-US" dirty="0"/>
          </a:p>
        </p:txBody>
      </p:sp>
      <p:pic>
        <p:nvPicPr>
          <p:cNvPr id="11" name="Picture 10" descr="A screenshot of a cell phone&#10;&#10;Description automatically generated">
            <a:extLst>
              <a:ext uri="{FF2B5EF4-FFF2-40B4-BE49-F238E27FC236}">
                <a16:creationId xmlns:a16="http://schemas.microsoft.com/office/drawing/2014/main" id="{CAF62AD3-ACB9-4F5D-9A5D-2730C1744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8586" y="2004691"/>
            <a:ext cx="1854968" cy="1992169"/>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9D69E18F-7506-4AF7-AE26-A179847D36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8586" y="4539231"/>
            <a:ext cx="5181600" cy="2068929"/>
          </a:xfrm>
          <a:prstGeom prst="rect">
            <a:avLst/>
          </a:prstGeom>
        </p:spPr>
      </p:pic>
    </p:spTree>
    <p:extLst>
      <p:ext uri="{BB962C8B-B14F-4D97-AF65-F5344CB8AC3E}">
        <p14:creationId xmlns:p14="http://schemas.microsoft.com/office/powerpoint/2010/main" val="1932149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3BB19-3CFE-4C43-A202-5E79EC15147C}"/>
              </a:ext>
            </a:extLst>
          </p:cNvPr>
          <p:cNvSpPr>
            <a:spLocks noGrp="1"/>
          </p:cNvSpPr>
          <p:nvPr>
            <p:ph type="title"/>
          </p:nvPr>
        </p:nvSpPr>
        <p:spPr/>
        <p:txBody>
          <a:bodyPr/>
          <a:lstStyle/>
          <a:p>
            <a:r>
              <a:rPr lang="en-US" dirty="0"/>
              <a:t>DW Tech Zone – Other Cool Stuff</a:t>
            </a:r>
          </a:p>
        </p:txBody>
      </p:sp>
      <p:pic>
        <p:nvPicPr>
          <p:cNvPr id="5" name="Picture 4" descr="A screenshot of a cell phone&#10;&#10;Description automatically generated">
            <a:extLst>
              <a:ext uri="{FF2B5EF4-FFF2-40B4-BE49-F238E27FC236}">
                <a16:creationId xmlns:a16="http://schemas.microsoft.com/office/drawing/2014/main" id="{F1724D7E-F52C-4D30-875C-E2495CF4CE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8012" y="365125"/>
            <a:ext cx="1925690" cy="151451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FEF3F9C-883E-46B6-8782-9E505F29C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05" y="2014573"/>
            <a:ext cx="11988990" cy="4460359"/>
          </a:xfrm>
          <a:prstGeom prst="rect">
            <a:avLst/>
          </a:prstGeom>
        </p:spPr>
      </p:pic>
      <p:sp>
        <p:nvSpPr>
          <p:cNvPr id="10" name="Content Placeholder 9">
            <a:extLst>
              <a:ext uri="{FF2B5EF4-FFF2-40B4-BE49-F238E27FC236}">
                <a16:creationId xmlns:a16="http://schemas.microsoft.com/office/drawing/2014/main" id="{53EF8296-43D6-42DC-B615-E60D0D75B45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75088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3BB19-3CFE-4C43-A202-5E79EC15147C}"/>
              </a:ext>
            </a:extLst>
          </p:cNvPr>
          <p:cNvSpPr>
            <a:spLocks noGrp="1"/>
          </p:cNvSpPr>
          <p:nvPr>
            <p:ph type="title"/>
          </p:nvPr>
        </p:nvSpPr>
        <p:spPr/>
        <p:txBody>
          <a:bodyPr/>
          <a:lstStyle/>
          <a:p>
            <a:r>
              <a:rPr lang="en-US" dirty="0"/>
              <a:t>DW Tech Zone – Other Cool Stuff</a:t>
            </a:r>
          </a:p>
        </p:txBody>
      </p:sp>
      <p:pic>
        <p:nvPicPr>
          <p:cNvPr id="8" name="Content Placeholder 8" descr="A screenshot of a cell phone&#10;&#10;Description automatically generated">
            <a:extLst>
              <a:ext uri="{FF2B5EF4-FFF2-40B4-BE49-F238E27FC236}">
                <a16:creationId xmlns:a16="http://schemas.microsoft.com/office/drawing/2014/main" id="{4A12F0DD-DE10-402C-AD61-8B61AEC1A8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5335" y="1731251"/>
            <a:ext cx="11595916" cy="4717316"/>
          </a:xfrm>
        </p:spPr>
      </p:pic>
    </p:spTree>
    <p:extLst>
      <p:ext uri="{BB962C8B-B14F-4D97-AF65-F5344CB8AC3E}">
        <p14:creationId xmlns:p14="http://schemas.microsoft.com/office/powerpoint/2010/main" val="1007274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923E4-B2F7-44BC-872B-F0EC114F752F}"/>
              </a:ext>
            </a:extLst>
          </p:cNvPr>
          <p:cNvSpPr>
            <a:spLocks noGrp="1"/>
          </p:cNvSpPr>
          <p:nvPr>
            <p:ph type="title"/>
          </p:nvPr>
        </p:nvSpPr>
        <p:spPr/>
        <p:txBody>
          <a:bodyPr/>
          <a:lstStyle/>
          <a:p>
            <a:r>
              <a:rPr lang="en-US" dirty="0"/>
              <a:t>Workspace ONE Support Site and More…</a:t>
            </a:r>
          </a:p>
        </p:txBody>
      </p:sp>
      <p:sp>
        <p:nvSpPr>
          <p:cNvPr id="3" name="Content Placeholder 2">
            <a:extLst>
              <a:ext uri="{FF2B5EF4-FFF2-40B4-BE49-F238E27FC236}">
                <a16:creationId xmlns:a16="http://schemas.microsoft.com/office/drawing/2014/main" id="{3699C423-D751-4F68-9216-54A0F53BB225}"/>
              </a:ext>
            </a:extLst>
          </p:cNvPr>
          <p:cNvSpPr>
            <a:spLocks noGrp="1"/>
          </p:cNvSpPr>
          <p:nvPr>
            <p:ph idx="1"/>
          </p:nvPr>
        </p:nvSpPr>
        <p:spPr/>
        <p:txBody>
          <a:bodyPr>
            <a:normAutofit fontScale="85000" lnSpcReduction="20000"/>
          </a:bodyPr>
          <a:lstStyle/>
          <a:p>
            <a:r>
              <a:rPr lang="en-US" dirty="0"/>
              <a:t>Support - </a:t>
            </a:r>
            <a:r>
              <a:rPr lang="en-US" dirty="0">
                <a:hlinkClick r:id="rId3"/>
              </a:rPr>
              <a:t>https://support.workspaceone.com</a:t>
            </a:r>
            <a:endParaRPr lang="en-US" dirty="0"/>
          </a:p>
          <a:p>
            <a:pPr marL="0" indent="0">
              <a:buNone/>
            </a:pPr>
            <a:endParaRPr lang="en-US" dirty="0"/>
          </a:p>
          <a:p>
            <a:r>
              <a:rPr lang="en-US" dirty="0"/>
              <a:t>New KBs - </a:t>
            </a:r>
            <a:r>
              <a:rPr lang="en-US" dirty="0">
                <a:hlinkClick r:id="rId4"/>
              </a:rPr>
              <a:t>https://support.workspaceone.com/kb?sort=newest</a:t>
            </a:r>
            <a:r>
              <a:rPr lang="en-US" dirty="0"/>
              <a:t> </a:t>
            </a:r>
          </a:p>
          <a:p>
            <a:pPr marL="0" indent="0">
              <a:buNone/>
            </a:pPr>
            <a:endParaRPr lang="en-US" dirty="0"/>
          </a:p>
          <a:p>
            <a:r>
              <a:rPr lang="en-US" dirty="0"/>
              <a:t>Webinars - </a:t>
            </a:r>
            <a:r>
              <a:rPr lang="en-US" dirty="0">
                <a:hlinkClick r:id="rId5"/>
              </a:rPr>
              <a:t>https://resources.workspaceone.com/marketing/webinars?sort=newest&amp;version=1811</a:t>
            </a:r>
            <a:r>
              <a:rPr lang="en-US" dirty="0"/>
              <a:t> </a:t>
            </a:r>
          </a:p>
          <a:p>
            <a:pPr marL="0" indent="0">
              <a:buNone/>
            </a:pPr>
            <a:endParaRPr lang="en-US" dirty="0"/>
          </a:p>
          <a:p>
            <a:r>
              <a:rPr lang="en-US" dirty="0"/>
              <a:t>Forums - </a:t>
            </a:r>
            <a:r>
              <a:rPr lang="en-US" dirty="0">
                <a:hlinkClick r:id="rId6"/>
              </a:rPr>
              <a:t>https://support.workspaceone.com/forums?sort=newest</a:t>
            </a:r>
            <a:r>
              <a:rPr lang="en-US" dirty="0"/>
              <a:t> </a:t>
            </a:r>
          </a:p>
          <a:p>
            <a:endParaRPr lang="en-US" dirty="0"/>
          </a:p>
          <a:p>
            <a:r>
              <a:rPr lang="en-US" dirty="0"/>
              <a:t>Product Announcements - </a:t>
            </a:r>
            <a:r>
              <a:rPr lang="en-US" dirty="0">
                <a:hlinkClick r:id="rId7"/>
              </a:rPr>
              <a:t>https://support.workspaceone.com/kb/product-announcements?language=en</a:t>
            </a:r>
            <a:r>
              <a:rPr lang="en-US" dirty="0"/>
              <a:t> </a:t>
            </a:r>
          </a:p>
        </p:txBody>
      </p:sp>
    </p:spTree>
    <p:extLst>
      <p:ext uri="{BB962C8B-B14F-4D97-AF65-F5344CB8AC3E}">
        <p14:creationId xmlns:p14="http://schemas.microsoft.com/office/powerpoint/2010/main" val="1272577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BD0D8-8888-40DC-B329-00BFA9906887}"/>
              </a:ext>
            </a:extLst>
          </p:cNvPr>
          <p:cNvSpPr>
            <a:spLocks noGrp="1"/>
          </p:cNvSpPr>
          <p:nvPr>
            <p:ph type="title"/>
          </p:nvPr>
        </p:nvSpPr>
        <p:spPr>
          <a:xfrm>
            <a:off x="838200" y="365125"/>
            <a:ext cx="10515600" cy="1325563"/>
          </a:xfrm>
        </p:spPr>
        <p:txBody>
          <a:bodyPr/>
          <a:lstStyle/>
          <a:p>
            <a:r>
              <a:rPr lang="en-US" dirty="0"/>
              <a:t>Networking and Security Tech Zone</a:t>
            </a:r>
            <a:br>
              <a:rPr lang="en-US" dirty="0"/>
            </a:br>
            <a:r>
              <a:rPr lang="en-US" sz="2200" dirty="0">
                <a:hlinkClick r:id="rId3"/>
              </a:rPr>
              <a:t>https://nsx.techzone.vmware.com/</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4D2413D6-AF6E-45BA-A61B-DA4A169B8C1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03554" y="1876647"/>
            <a:ext cx="11584891" cy="3864934"/>
          </a:xfrm>
        </p:spPr>
      </p:pic>
      <p:pic>
        <p:nvPicPr>
          <p:cNvPr id="6" name="Picture 5">
            <a:extLst>
              <a:ext uri="{FF2B5EF4-FFF2-40B4-BE49-F238E27FC236}">
                <a16:creationId xmlns:a16="http://schemas.microsoft.com/office/drawing/2014/main" id="{2E135665-6678-4307-9AD9-10CD110877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7793" y="557781"/>
            <a:ext cx="2496225" cy="652858"/>
          </a:xfrm>
          <a:prstGeom prst="rect">
            <a:avLst/>
          </a:prstGeom>
        </p:spPr>
      </p:pic>
    </p:spTree>
    <p:extLst>
      <p:ext uri="{BB962C8B-B14F-4D97-AF65-F5344CB8AC3E}">
        <p14:creationId xmlns:p14="http://schemas.microsoft.com/office/powerpoint/2010/main" val="404651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10FF8-B688-443A-9BE1-43AC9E946C92}"/>
              </a:ext>
            </a:extLst>
          </p:cNvPr>
          <p:cNvSpPr>
            <a:spLocks noGrp="1"/>
          </p:cNvSpPr>
          <p:nvPr>
            <p:ph type="title"/>
          </p:nvPr>
        </p:nvSpPr>
        <p:spPr>
          <a:xfrm>
            <a:off x="838200" y="365125"/>
            <a:ext cx="10515600" cy="1325563"/>
          </a:xfrm>
        </p:spPr>
        <p:txBody>
          <a:bodyPr/>
          <a:lstStyle/>
          <a:p>
            <a:r>
              <a:rPr lang="en-US" dirty="0"/>
              <a:t>Networking and Security Tech Zone</a:t>
            </a:r>
            <a:br>
              <a:rPr lang="en-US" dirty="0"/>
            </a:br>
            <a:r>
              <a:rPr lang="en-US" sz="2200" dirty="0">
                <a:hlinkClick r:id="rId3"/>
              </a:rPr>
              <a:t>https://nsx.techzone.vmware.com/</a:t>
            </a:r>
            <a:endParaRPr lang="en-US" sz="2200" dirty="0"/>
          </a:p>
        </p:txBody>
      </p:sp>
      <p:pic>
        <p:nvPicPr>
          <p:cNvPr id="5" name="Content Placeholder 4" descr="A screenshot of a cell phone&#10;&#10;Description automatically generated">
            <a:extLst>
              <a:ext uri="{FF2B5EF4-FFF2-40B4-BE49-F238E27FC236}">
                <a16:creationId xmlns:a16="http://schemas.microsoft.com/office/drawing/2014/main" id="{89E7AC0E-3E4B-4038-A44E-0660929E89F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92685" y="2361976"/>
            <a:ext cx="4422799" cy="3512513"/>
          </a:xfrm>
        </p:spPr>
      </p:pic>
      <p:pic>
        <p:nvPicPr>
          <p:cNvPr id="7" name="Picture 6" descr="A screenshot of a cell phone&#10;&#10;Description automatically generated">
            <a:extLst>
              <a:ext uri="{FF2B5EF4-FFF2-40B4-BE49-F238E27FC236}">
                <a16:creationId xmlns:a16="http://schemas.microsoft.com/office/drawing/2014/main" id="{2C64B7A5-5A6D-45F2-B8C5-A54367F58A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8691" y="1576763"/>
            <a:ext cx="4145061" cy="4871886"/>
          </a:xfrm>
          <a:prstGeom prst="rect">
            <a:avLst/>
          </a:prstGeom>
        </p:spPr>
      </p:pic>
    </p:spTree>
    <p:extLst>
      <p:ext uri="{BB962C8B-B14F-4D97-AF65-F5344CB8AC3E}">
        <p14:creationId xmlns:p14="http://schemas.microsoft.com/office/powerpoint/2010/main" val="2932639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AD24DC-BFFD-47E5-A0D0-73FD42061B0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err="1">
                <a:solidFill>
                  <a:schemeClr val="bg1"/>
                </a:solidFill>
                <a:latin typeface="+mj-lt"/>
                <a:ea typeface="+mj-ea"/>
                <a:cs typeface="+mj-cs"/>
              </a:rPr>
              <a:t>StorageHub</a:t>
            </a:r>
            <a:br>
              <a:rPr lang="en-US" sz="2200" kern="1200" dirty="0">
                <a:solidFill>
                  <a:schemeClr val="bg1"/>
                </a:solidFill>
                <a:latin typeface="+mj-lt"/>
                <a:ea typeface="+mj-ea"/>
                <a:cs typeface="+mj-cs"/>
              </a:rPr>
            </a:br>
            <a:r>
              <a:rPr lang="en-US" sz="2200" kern="1200" dirty="0">
                <a:solidFill>
                  <a:schemeClr val="bg1"/>
                </a:solidFill>
                <a:latin typeface="+mj-lt"/>
                <a:ea typeface="+mj-ea"/>
                <a:cs typeface="+mj-cs"/>
                <a:hlinkClick r:id="rId2"/>
              </a:rPr>
              <a:t>https://storagehub.vmware.com/</a:t>
            </a:r>
            <a:endParaRPr lang="en-US" sz="2200" kern="1200" dirty="0">
              <a:solidFill>
                <a:schemeClr val="bg1"/>
              </a:solidFill>
              <a:latin typeface="+mj-lt"/>
              <a:ea typeface="+mj-ea"/>
              <a:cs typeface="+mj-cs"/>
            </a:endParaRPr>
          </a:p>
        </p:txBody>
      </p:sp>
      <p:pic>
        <p:nvPicPr>
          <p:cNvPr id="5" name="Content Placeholder 4" descr="A screenshot of a cell phone&#10;&#10;Description automatically generated">
            <a:extLst>
              <a:ext uri="{FF2B5EF4-FFF2-40B4-BE49-F238E27FC236}">
                <a16:creationId xmlns:a16="http://schemas.microsoft.com/office/drawing/2014/main" id="{FE9D90DC-8117-4530-B969-B96FE0E6E6F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5998" y="1675227"/>
            <a:ext cx="10160003" cy="4394199"/>
          </a:xfrm>
          <a:prstGeom prst="rect">
            <a:avLst/>
          </a:prstGeom>
        </p:spPr>
      </p:pic>
    </p:spTree>
    <p:extLst>
      <p:ext uri="{BB962C8B-B14F-4D97-AF65-F5344CB8AC3E}">
        <p14:creationId xmlns:p14="http://schemas.microsoft.com/office/powerpoint/2010/main" val="39783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438DC-981E-4119-BCE6-BC1057E5E3ED}"/>
              </a:ext>
            </a:extLst>
          </p:cNvPr>
          <p:cNvSpPr>
            <a:spLocks noGrp="1"/>
          </p:cNvSpPr>
          <p:nvPr>
            <p:ph type="title"/>
          </p:nvPr>
        </p:nvSpPr>
        <p:spPr/>
        <p:txBody>
          <a:bodyPr/>
          <a:lstStyle/>
          <a:p>
            <a:r>
              <a:rPr lang="en-US" dirty="0" err="1"/>
              <a:t>StorageHub</a:t>
            </a:r>
            <a:r>
              <a:rPr lang="en-US" dirty="0"/>
              <a:t> – </a:t>
            </a:r>
            <a:r>
              <a:rPr lang="en-US" dirty="0" err="1"/>
              <a:t>vSAN</a:t>
            </a:r>
            <a:r>
              <a:rPr lang="en-US" dirty="0"/>
              <a:t> Goodness</a:t>
            </a:r>
          </a:p>
        </p:txBody>
      </p:sp>
      <p:pic>
        <p:nvPicPr>
          <p:cNvPr id="5" name="Content Placeholder 4" descr="A screenshot of a cell phone&#10;&#10;Description automatically generated">
            <a:extLst>
              <a:ext uri="{FF2B5EF4-FFF2-40B4-BE49-F238E27FC236}">
                <a16:creationId xmlns:a16="http://schemas.microsoft.com/office/drawing/2014/main" id="{9466F633-4081-414A-AE6D-352E3FB7E88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13910" y="1495162"/>
            <a:ext cx="8930560" cy="5061508"/>
          </a:xfrm>
        </p:spPr>
      </p:pic>
    </p:spTree>
    <p:extLst>
      <p:ext uri="{BB962C8B-B14F-4D97-AF65-F5344CB8AC3E}">
        <p14:creationId xmlns:p14="http://schemas.microsoft.com/office/powerpoint/2010/main" val="2304533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2B98-F33E-4F88-A3BF-5233A50FBEBC}"/>
              </a:ext>
            </a:extLst>
          </p:cNvPr>
          <p:cNvSpPr>
            <a:spLocks noGrp="1"/>
          </p:cNvSpPr>
          <p:nvPr>
            <p:ph type="title"/>
          </p:nvPr>
        </p:nvSpPr>
        <p:spPr>
          <a:xfrm>
            <a:off x="838200" y="365125"/>
            <a:ext cx="10515600" cy="1325563"/>
          </a:xfrm>
        </p:spPr>
        <p:txBody>
          <a:bodyPr/>
          <a:lstStyle/>
          <a:p>
            <a:r>
              <a:rPr lang="en-US"/>
              <a:t>StorageHub – More vSAN Goodness</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F289915F-ACC4-4C6C-BEBA-3725309A94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404" y="1628514"/>
            <a:ext cx="3287455" cy="4788520"/>
          </a:xfrm>
        </p:spPr>
      </p:pic>
      <p:pic>
        <p:nvPicPr>
          <p:cNvPr id="7" name="Picture 6" descr="A screenshot of a cell phone&#10;&#10;Description automatically generated">
            <a:extLst>
              <a:ext uri="{FF2B5EF4-FFF2-40B4-BE49-F238E27FC236}">
                <a16:creationId xmlns:a16="http://schemas.microsoft.com/office/drawing/2014/main" id="{44C1D3C8-4BD8-4408-A2E2-5868D90CE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480" y="3301409"/>
            <a:ext cx="7265254" cy="2459334"/>
          </a:xfrm>
          <a:prstGeom prst="rect">
            <a:avLst/>
          </a:prstGeom>
        </p:spPr>
      </p:pic>
    </p:spTree>
    <p:extLst>
      <p:ext uri="{BB962C8B-B14F-4D97-AF65-F5344CB8AC3E}">
        <p14:creationId xmlns:p14="http://schemas.microsoft.com/office/powerpoint/2010/main" val="2456899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4F5B5B-AE63-44E5-A7AB-ED843CE90699}"/>
              </a:ext>
            </a:extLst>
          </p:cNvPr>
          <p:cNvSpPr>
            <a:spLocks noGrp="1"/>
          </p:cNvSpPr>
          <p:nvPr>
            <p:ph type="title"/>
          </p:nvPr>
        </p:nvSpPr>
        <p:spPr>
          <a:xfrm>
            <a:off x="556532" y="643467"/>
            <a:ext cx="11210925" cy="744836"/>
          </a:xfrm>
        </p:spPr>
        <p:txBody>
          <a:bodyPr vert="horz" lIns="91440" tIns="45720" rIns="91440" bIns="45720" rtlCol="0" anchor="ctr">
            <a:normAutofit fontScale="90000"/>
          </a:bodyPr>
          <a:lstStyle/>
          <a:p>
            <a:pPr algn="ctr"/>
            <a:r>
              <a:rPr lang="en-US" sz="3200" kern="1200" dirty="0">
                <a:solidFill>
                  <a:schemeClr val="bg1"/>
                </a:solidFill>
                <a:latin typeface="+mj-lt"/>
                <a:ea typeface="+mj-ea"/>
                <a:cs typeface="+mj-cs"/>
              </a:rPr>
              <a:t>A Documentation </a:t>
            </a:r>
            <a:r>
              <a:rPr lang="en-US" sz="3200" dirty="0">
                <a:solidFill>
                  <a:schemeClr val="bg1"/>
                </a:solidFill>
              </a:rPr>
              <a:t>Map</a:t>
            </a:r>
            <a:br>
              <a:rPr lang="en-US" sz="3200" dirty="0">
                <a:solidFill>
                  <a:schemeClr val="bg1"/>
                </a:solidFill>
              </a:rPr>
            </a:br>
            <a:r>
              <a:rPr lang="en-US" sz="2400" dirty="0">
                <a:solidFill>
                  <a:schemeClr val="bg1"/>
                </a:solidFill>
                <a:hlinkClick r:id="rId2"/>
              </a:rPr>
              <a:t>https://mm.tt/1334759372?t=5ycwbDDXo1</a:t>
            </a:r>
            <a:r>
              <a:rPr lang="en-US" sz="2400" dirty="0">
                <a:solidFill>
                  <a:schemeClr val="bg1"/>
                </a:solidFill>
              </a:rPr>
              <a:t> </a:t>
            </a:r>
            <a:endParaRPr lang="en-US" sz="2400" kern="1200" dirty="0">
              <a:solidFill>
                <a:schemeClr val="bg1"/>
              </a:solidFill>
              <a:latin typeface="+mj-lt"/>
              <a:ea typeface="+mj-ea"/>
              <a:cs typeface="+mj-cs"/>
            </a:endParaRPr>
          </a:p>
        </p:txBody>
      </p:sp>
      <p:pic>
        <p:nvPicPr>
          <p:cNvPr id="9" name="Content Placeholder 8" descr="A close up of a map&#10;&#10;Description automatically generated">
            <a:extLst>
              <a:ext uri="{FF2B5EF4-FFF2-40B4-BE49-F238E27FC236}">
                <a16:creationId xmlns:a16="http://schemas.microsoft.com/office/drawing/2014/main" id="{2665D881-2400-4765-BAE2-80DDCDA1D4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7721" y="1642731"/>
            <a:ext cx="11156557" cy="4859078"/>
          </a:xfrm>
        </p:spPr>
      </p:pic>
    </p:spTree>
    <p:extLst>
      <p:ext uri="{BB962C8B-B14F-4D97-AF65-F5344CB8AC3E}">
        <p14:creationId xmlns:p14="http://schemas.microsoft.com/office/powerpoint/2010/main" val="4010150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4DBC5-3FCC-4A12-9954-053E7DDD2A35}"/>
              </a:ext>
            </a:extLst>
          </p:cNvPr>
          <p:cNvSpPr>
            <a:spLocks noGrp="1"/>
          </p:cNvSpPr>
          <p:nvPr>
            <p:ph type="title"/>
          </p:nvPr>
        </p:nvSpPr>
        <p:spPr>
          <a:xfrm>
            <a:off x="838200" y="365125"/>
            <a:ext cx="10515600" cy="772559"/>
          </a:xfrm>
        </p:spPr>
        <p:txBody>
          <a:bodyPr/>
          <a:lstStyle/>
          <a:p>
            <a:r>
              <a:rPr lang="en-US" dirty="0" err="1"/>
              <a:t>StorageHub</a:t>
            </a:r>
            <a:r>
              <a:rPr lang="en-US" dirty="0"/>
              <a:t> - SRM</a:t>
            </a:r>
          </a:p>
        </p:txBody>
      </p:sp>
      <p:pic>
        <p:nvPicPr>
          <p:cNvPr id="5" name="Content Placeholder 4" descr="A screenshot of a cell phone&#10;&#10;Description automatically generated">
            <a:extLst>
              <a:ext uri="{FF2B5EF4-FFF2-40B4-BE49-F238E27FC236}">
                <a16:creationId xmlns:a16="http://schemas.microsoft.com/office/drawing/2014/main" id="{A0F38C11-D5B3-4CD1-A13F-1D7271119E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58215" y="1060687"/>
            <a:ext cx="7632351" cy="5294116"/>
          </a:xfrm>
        </p:spPr>
      </p:pic>
    </p:spTree>
    <p:extLst>
      <p:ext uri="{BB962C8B-B14F-4D97-AF65-F5344CB8AC3E}">
        <p14:creationId xmlns:p14="http://schemas.microsoft.com/office/powerpoint/2010/main" val="1608247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EA4C9-9E6C-40DE-A563-A47434EE55C8}"/>
              </a:ext>
            </a:extLst>
          </p:cNvPr>
          <p:cNvSpPr>
            <a:spLocks noGrp="1"/>
          </p:cNvSpPr>
          <p:nvPr>
            <p:ph type="title"/>
          </p:nvPr>
        </p:nvSpPr>
        <p:spPr>
          <a:xfrm>
            <a:off x="838200" y="365125"/>
            <a:ext cx="10515600" cy="909221"/>
          </a:xfrm>
        </p:spPr>
        <p:txBody>
          <a:bodyPr/>
          <a:lstStyle/>
          <a:p>
            <a:r>
              <a:rPr lang="en-US" dirty="0" err="1"/>
              <a:t>StorageHub</a:t>
            </a:r>
            <a:r>
              <a:rPr lang="en-US" dirty="0"/>
              <a:t> – External Storage</a:t>
            </a:r>
          </a:p>
        </p:txBody>
      </p:sp>
      <p:pic>
        <p:nvPicPr>
          <p:cNvPr id="5" name="Content Placeholder 4" descr="A screenshot of a cell phone&#10;&#10;Description automatically generated">
            <a:extLst>
              <a:ext uri="{FF2B5EF4-FFF2-40B4-BE49-F238E27FC236}">
                <a16:creationId xmlns:a16="http://schemas.microsoft.com/office/drawing/2014/main" id="{B79E0FEE-2C55-40D0-87E1-8968EA60FB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995" y="1632097"/>
            <a:ext cx="6593155" cy="4317920"/>
          </a:xfrm>
        </p:spPr>
      </p:pic>
      <p:pic>
        <p:nvPicPr>
          <p:cNvPr id="7" name="Picture 6" descr="A screenshot of a cell phone&#10;&#10;Description automatically generated">
            <a:extLst>
              <a:ext uri="{FF2B5EF4-FFF2-40B4-BE49-F238E27FC236}">
                <a16:creationId xmlns:a16="http://schemas.microsoft.com/office/drawing/2014/main" id="{E4C1269E-A394-4EE1-BB00-D701D0FC7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3748" y="1632097"/>
            <a:ext cx="4712257" cy="3951557"/>
          </a:xfrm>
          <a:prstGeom prst="rect">
            <a:avLst/>
          </a:prstGeom>
        </p:spPr>
      </p:pic>
    </p:spTree>
    <p:extLst>
      <p:ext uri="{BB962C8B-B14F-4D97-AF65-F5344CB8AC3E}">
        <p14:creationId xmlns:p14="http://schemas.microsoft.com/office/powerpoint/2010/main" val="272732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09F99-CCF7-400D-9CA0-875A4B4D75F1}"/>
              </a:ext>
            </a:extLst>
          </p:cNvPr>
          <p:cNvSpPr>
            <a:spLocks noGrp="1"/>
          </p:cNvSpPr>
          <p:nvPr>
            <p:ph type="title"/>
          </p:nvPr>
        </p:nvSpPr>
        <p:spPr>
          <a:xfrm>
            <a:off x="838200" y="365125"/>
            <a:ext cx="10515600" cy="1325563"/>
          </a:xfrm>
        </p:spPr>
        <p:txBody>
          <a:bodyPr/>
          <a:lstStyle/>
          <a:p>
            <a:r>
              <a:rPr lang="en-US"/>
              <a:t>Product Walkthroughs</a:t>
            </a:r>
            <a:br>
              <a:rPr lang="en-US"/>
            </a:br>
            <a:r>
              <a:rPr lang="en-US" sz="2200">
                <a:hlinkClick r:id="rId3"/>
              </a:rPr>
              <a:t>https://featurewalkthrough.vmware.com/</a:t>
            </a:r>
            <a:endParaRPr lang="en-US" sz="2200" dirty="0"/>
          </a:p>
        </p:txBody>
      </p:sp>
      <p:pic>
        <p:nvPicPr>
          <p:cNvPr id="5" name="Content Placeholder 4" descr="A close up of a logo&#10;&#10;Description automatically generated">
            <a:extLst>
              <a:ext uri="{FF2B5EF4-FFF2-40B4-BE49-F238E27FC236}">
                <a16:creationId xmlns:a16="http://schemas.microsoft.com/office/drawing/2014/main" id="{D8F0C8D2-1D02-4003-B035-4CC0E354ED5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065984" y="566422"/>
            <a:ext cx="3408209" cy="922968"/>
          </a:xfrm>
        </p:spPr>
      </p:pic>
      <p:pic>
        <p:nvPicPr>
          <p:cNvPr id="4" name="Picture 3" descr="A close up of a sign&#10;&#10;Description automatically generated">
            <a:extLst>
              <a:ext uri="{FF2B5EF4-FFF2-40B4-BE49-F238E27FC236}">
                <a16:creationId xmlns:a16="http://schemas.microsoft.com/office/drawing/2014/main" id="{08C50614-917D-4F71-9194-DCA34AF5CC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463" y="1844464"/>
            <a:ext cx="2802776" cy="2243914"/>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8BEA1536-2560-4C68-BAD5-D0A8DAB76B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9018" y="3124675"/>
            <a:ext cx="7695909" cy="3459002"/>
          </a:xfrm>
          <a:prstGeom prst="rect">
            <a:avLst/>
          </a:prstGeom>
        </p:spPr>
      </p:pic>
    </p:spTree>
    <p:extLst>
      <p:ext uri="{BB962C8B-B14F-4D97-AF65-F5344CB8AC3E}">
        <p14:creationId xmlns:p14="http://schemas.microsoft.com/office/powerpoint/2010/main" val="194186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09F99-CCF7-400D-9CA0-875A4B4D75F1}"/>
              </a:ext>
            </a:extLst>
          </p:cNvPr>
          <p:cNvSpPr>
            <a:spLocks noGrp="1"/>
          </p:cNvSpPr>
          <p:nvPr>
            <p:ph type="title"/>
          </p:nvPr>
        </p:nvSpPr>
        <p:spPr>
          <a:xfrm>
            <a:off x="838200" y="365125"/>
            <a:ext cx="10515600" cy="1325563"/>
          </a:xfrm>
        </p:spPr>
        <p:txBody>
          <a:bodyPr/>
          <a:lstStyle/>
          <a:p>
            <a:r>
              <a:rPr lang="en-US" dirty="0"/>
              <a:t>Product Walkthroughs – Pulse and Azure IoT</a:t>
            </a:r>
            <a:br>
              <a:rPr lang="en-US" dirty="0"/>
            </a:br>
            <a:r>
              <a:rPr lang="en-US" sz="2200" dirty="0">
                <a:hlinkClick r:id="rId3"/>
              </a:rPr>
              <a:t>https://featurewalkthrough.vmware.com/</a:t>
            </a:r>
            <a:endParaRPr lang="en-US" sz="2200" dirty="0"/>
          </a:p>
        </p:txBody>
      </p:sp>
      <p:pic>
        <p:nvPicPr>
          <p:cNvPr id="9" name="Picture 8" descr="A screenshot of a cell phone&#10;&#10;Description automatically generated">
            <a:extLst>
              <a:ext uri="{FF2B5EF4-FFF2-40B4-BE49-F238E27FC236}">
                <a16:creationId xmlns:a16="http://schemas.microsoft.com/office/drawing/2014/main" id="{4E88576B-05A0-47E4-A77E-1FCC2A0A7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734" y="1537436"/>
            <a:ext cx="9635096" cy="5177334"/>
          </a:xfrm>
          <a:prstGeom prst="rect">
            <a:avLst/>
          </a:prstGeom>
        </p:spPr>
      </p:pic>
    </p:spTree>
    <p:extLst>
      <p:ext uri="{BB962C8B-B14F-4D97-AF65-F5344CB8AC3E}">
        <p14:creationId xmlns:p14="http://schemas.microsoft.com/office/powerpoint/2010/main" val="1751838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106437-C5A4-45AC-85F5-E1268CBE674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a:solidFill>
                  <a:schemeClr val="bg1"/>
                </a:solidFill>
                <a:latin typeface="+mj-lt"/>
                <a:ea typeface="+mj-ea"/>
                <a:cs typeface="+mj-cs"/>
              </a:rPr>
              <a:t>vRealize Suite Walkthroughs</a:t>
            </a:r>
            <a:br>
              <a:rPr lang="en-US" sz="2200" kern="1200">
                <a:solidFill>
                  <a:schemeClr val="bg1"/>
                </a:solidFill>
                <a:latin typeface="+mj-lt"/>
                <a:ea typeface="+mj-ea"/>
                <a:cs typeface="+mj-cs"/>
              </a:rPr>
            </a:br>
            <a:r>
              <a:rPr lang="en-US" sz="2200" kern="1200">
                <a:solidFill>
                  <a:schemeClr val="bg1"/>
                </a:solidFill>
                <a:latin typeface="+mj-lt"/>
                <a:ea typeface="+mj-ea"/>
                <a:cs typeface="+mj-cs"/>
                <a:hlinkClick r:id="rId3"/>
              </a:rPr>
              <a:t>https://vrealize.vmware.com/</a:t>
            </a:r>
            <a:endParaRPr lang="en-US" sz="2200" kern="1200">
              <a:solidFill>
                <a:schemeClr val="bg1"/>
              </a:solidFill>
              <a:latin typeface="+mj-lt"/>
              <a:ea typeface="+mj-ea"/>
              <a:cs typeface="+mj-cs"/>
            </a:endParaRPr>
          </a:p>
        </p:txBody>
      </p:sp>
      <p:pic>
        <p:nvPicPr>
          <p:cNvPr id="5" name="Content Placeholder 4" descr="A screenshot of a cell phone&#10;&#10;Description automatically generated">
            <a:extLst>
              <a:ext uri="{FF2B5EF4-FFF2-40B4-BE49-F238E27FC236}">
                <a16:creationId xmlns:a16="http://schemas.microsoft.com/office/drawing/2014/main" id="{8A8DA535-4950-47E4-8C35-AB38A168889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84431" y="1546503"/>
            <a:ext cx="10478981" cy="4872728"/>
          </a:xfrm>
          <a:prstGeom prst="rect">
            <a:avLst/>
          </a:prstGeom>
        </p:spPr>
      </p:pic>
    </p:spTree>
    <p:extLst>
      <p:ext uri="{BB962C8B-B14F-4D97-AF65-F5344CB8AC3E}">
        <p14:creationId xmlns:p14="http://schemas.microsoft.com/office/powerpoint/2010/main" val="1145842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106437-C5A4-45AC-85F5-E1268CBE674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a:solidFill>
                  <a:schemeClr val="bg1"/>
                </a:solidFill>
                <a:latin typeface="+mj-lt"/>
                <a:ea typeface="+mj-ea"/>
                <a:cs typeface="+mj-cs"/>
              </a:rPr>
              <a:t>vRealize Suite Walkthroughs</a:t>
            </a:r>
            <a:br>
              <a:rPr lang="en-US" sz="2200" kern="1200">
                <a:solidFill>
                  <a:schemeClr val="bg1"/>
                </a:solidFill>
                <a:latin typeface="+mj-lt"/>
                <a:ea typeface="+mj-ea"/>
                <a:cs typeface="+mj-cs"/>
              </a:rPr>
            </a:br>
            <a:r>
              <a:rPr lang="en-US" sz="2200" kern="1200">
                <a:solidFill>
                  <a:schemeClr val="bg1"/>
                </a:solidFill>
                <a:latin typeface="+mj-lt"/>
                <a:ea typeface="+mj-ea"/>
                <a:cs typeface="+mj-cs"/>
                <a:hlinkClick r:id="rId3"/>
              </a:rPr>
              <a:t>https://vrealize.vmware.com/</a:t>
            </a:r>
            <a:endParaRPr lang="en-US" sz="2200" kern="1200">
              <a:solidFill>
                <a:schemeClr val="bg1"/>
              </a:solidFill>
              <a:latin typeface="+mj-lt"/>
              <a:ea typeface="+mj-ea"/>
              <a:cs typeface="+mj-cs"/>
            </a:endParaRPr>
          </a:p>
        </p:txBody>
      </p:sp>
      <p:pic>
        <p:nvPicPr>
          <p:cNvPr id="7" name="Content Placeholder 6" descr="A screenshot of a cell phone&#10;&#10;Description automatically generated">
            <a:extLst>
              <a:ext uri="{FF2B5EF4-FFF2-40B4-BE49-F238E27FC236}">
                <a16:creationId xmlns:a16="http://schemas.microsoft.com/office/drawing/2014/main" id="{DFC402C6-1A3E-420F-8ADA-504F6FB0889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20580" y="1642315"/>
            <a:ext cx="6653004" cy="4856695"/>
          </a:xfrm>
          <a:prstGeom prst="rect">
            <a:avLst/>
          </a:prstGeom>
        </p:spPr>
      </p:pic>
    </p:spTree>
    <p:extLst>
      <p:ext uri="{BB962C8B-B14F-4D97-AF65-F5344CB8AC3E}">
        <p14:creationId xmlns:p14="http://schemas.microsoft.com/office/powerpoint/2010/main" val="2887288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A9AA-E2B2-4E47-8316-9584E9882F6F}"/>
              </a:ext>
            </a:extLst>
          </p:cNvPr>
          <p:cNvSpPr>
            <a:spLocks noGrp="1"/>
          </p:cNvSpPr>
          <p:nvPr>
            <p:ph type="title"/>
          </p:nvPr>
        </p:nvSpPr>
        <p:spPr/>
        <p:txBody>
          <a:bodyPr/>
          <a:lstStyle/>
          <a:p>
            <a:r>
              <a:rPr lang="en-US" dirty="0"/>
              <a:t>VMware Solution Exchange</a:t>
            </a:r>
            <a:br>
              <a:rPr lang="en-US" dirty="0"/>
            </a:br>
            <a:r>
              <a:rPr lang="en-US" sz="3400" dirty="0">
                <a:hlinkClick r:id="rId2"/>
              </a:rPr>
              <a:t>https://marketplace.vmware.com/vsx/</a:t>
            </a:r>
            <a:endParaRPr lang="en-US" sz="3400" dirty="0"/>
          </a:p>
        </p:txBody>
      </p:sp>
      <p:sp>
        <p:nvSpPr>
          <p:cNvPr id="3" name="Content Placeholder 2">
            <a:extLst>
              <a:ext uri="{FF2B5EF4-FFF2-40B4-BE49-F238E27FC236}">
                <a16:creationId xmlns:a16="http://schemas.microsoft.com/office/drawing/2014/main" id="{228BC79F-3B32-4961-8DBD-4B0A1319CA20}"/>
              </a:ext>
            </a:extLst>
          </p:cNvPr>
          <p:cNvSpPr>
            <a:spLocks noGrp="1"/>
          </p:cNvSpPr>
          <p:nvPr>
            <p:ph idx="1"/>
          </p:nvPr>
        </p:nvSpPr>
        <p:spPr/>
        <p:txBody>
          <a:bodyPr/>
          <a:lstStyle/>
          <a:p>
            <a:r>
              <a:rPr lang="en-US" dirty="0"/>
              <a:t>A place to find solutions that complement, integrate, or interoperate with VMware solutions</a:t>
            </a:r>
          </a:p>
          <a:p>
            <a:endParaRPr lang="en-US" dirty="0"/>
          </a:p>
          <a:p>
            <a:r>
              <a:rPr lang="en-US" dirty="0"/>
              <a:t>Examples</a:t>
            </a:r>
          </a:p>
          <a:p>
            <a:pPr lvl="1"/>
            <a:r>
              <a:rPr lang="en-US" dirty="0"/>
              <a:t>Third party management packs for </a:t>
            </a:r>
            <a:r>
              <a:rPr lang="en-US" dirty="0" err="1"/>
              <a:t>vROps</a:t>
            </a:r>
            <a:r>
              <a:rPr lang="en-US" dirty="0"/>
              <a:t> / </a:t>
            </a:r>
            <a:r>
              <a:rPr lang="en-US" dirty="0" err="1"/>
              <a:t>vRA</a:t>
            </a:r>
            <a:endParaRPr lang="en-US" dirty="0"/>
          </a:p>
          <a:p>
            <a:pPr lvl="1"/>
            <a:r>
              <a:rPr lang="en-US" dirty="0"/>
              <a:t>Endpoint devices (thin clients) and </a:t>
            </a:r>
            <a:r>
              <a:rPr lang="en-US" dirty="0">
                <a:hlinkClick r:id="rId3"/>
              </a:rPr>
              <a:t>peripherals</a:t>
            </a:r>
            <a:r>
              <a:rPr lang="en-US" dirty="0"/>
              <a:t> for use with Horizon</a:t>
            </a:r>
          </a:p>
          <a:p>
            <a:pPr lvl="1"/>
            <a:r>
              <a:rPr lang="en-US" dirty="0"/>
              <a:t>Software that integrates with NSX</a:t>
            </a:r>
          </a:p>
        </p:txBody>
      </p:sp>
    </p:spTree>
    <p:extLst>
      <p:ext uri="{BB962C8B-B14F-4D97-AF65-F5344CB8AC3E}">
        <p14:creationId xmlns:p14="http://schemas.microsoft.com/office/powerpoint/2010/main" val="2565581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F8ABC-8D9E-4164-AAE7-A56985B37C92}"/>
              </a:ext>
            </a:extLst>
          </p:cNvPr>
          <p:cNvSpPr>
            <a:spLocks noGrp="1"/>
          </p:cNvSpPr>
          <p:nvPr>
            <p:ph type="title"/>
          </p:nvPr>
        </p:nvSpPr>
        <p:spPr/>
        <p:txBody>
          <a:bodyPr/>
          <a:lstStyle/>
          <a:p>
            <a:r>
              <a:rPr lang="en-US" dirty="0"/>
              <a:t>vSphere Central</a:t>
            </a:r>
            <a:br>
              <a:rPr lang="en-US" dirty="0"/>
            </a:br>
            <a:r>
              <a:rPr lang="en-US" sz="2200" dirty="0">
                <a:hlinkClick r:id="rId3"/>
              </a:rPr>
              <a:t>https://vspherecentral.vmware.com/</a:t>
            </a:r>
            <a:endParaRPr lang="en-US" sz="2200" dirty="0"/>
          </a:p>
        </p:txBody>
      </p:sp>
      <p:pic>
        <p:nvPicPr>
          <p:cNvPr id="5" name="Content Placeholder 4">
            <a:extLst>
              <a:ext uri="{FF2B5EF4-FFF2-40B4-BE49-F238E27FC236}">
                <a16:creationId xmlns:a16="http://schemas.microsoft.com/office/drawing/2014/main" id="{B6771DD6-21AF-4EC5-9827-5CA2C179429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615125" y="509085"/>
            <a:ext cx="1738675" cy="815958"/>
          </a:xfrm>
        </p:spPr>
      </p:pic>
      <p:pic>
        <p:nvPicPr>
          <p:cNvPr id="7" name="Picture 6" descr="A screenshot of a cell phone&#10;&#10;Description automatically generated">
            <a:extLst>
              <a:ext uri="{FF2B5EF4-FFF2-40B4-BE49-F238E27FC236}">
                <a16:creationId xmlns:a16="http://schemas.microsoft.com/office/drawing/2014/main" id="{9F9EBD16-4B20-48D5-9A3C-6841FE7D74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075" y="1906802"/>
            <a:ext cx="9827754" cy="4442113"/>
          </a:xfrm>
          <a:prstGeom prst="rect">
            <a:avLst/>
          </a:prstGeom>
        </p:spPr>
      </p:pic>
    </p:spTree>
    <p:extLst>
      <p:ext uri="{BB962C8B-B14F-4D97-AF65-F5344CB8AC3E}">
        <p14:creationId xmlns:p14="http://schemas.microsoft.com/office/powerpoint/2010/main" val="173983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ABCC29-4D0A-44C5-AB38-08E721F0391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a:solidFill>
                  <a:schemeClr val="bg1"/>
                </a:solidFill>
                <a:latin typeface="+mj-lt"/>
                <a:ea typeface="+mj-ea"/>
                <a:cs typeface="+mj-cs"/>
              </a:rPr>
              <a:t>vSphere Central</a:t>
            </a:r>
            <a:br>
              <a:rPr lang="en-US" sz="2200" kern="1200">
                <a:solidFill>
                  <a:schemeClr val="bg1"/>
                </a:solidFill>
                <a:latin typeface="+mj-lt"/>
                <a:ea typeface="+mj-ea"/>
                <a:cs typeface="+mj-cs"/>
              </a:rPr>
            </a:br>
            <a:r>
              <a:rPr lang="en-US" sz="2200" kern="1200">
                <a:solidFill>
                  <a:schemeClr val="bg1"/>
                </a:solidFill>
                <a:latin typeface="+mj-lt"/>
                <a:ea typeface="+mj-ea"/>
                <a:cs typeface="+mj-cs"/>
                <a:hlinkClick r:id="rId3"/>
              </a:rPr>
              <a:t>https://vspherecentral.vmware.com/</a:t>
            </a:r>
            <a:endParaRPr lang="en-US" sz="2200" kern="1200">
              <a:solidFill>
                <a:schemeClr val="bg1"/>
              </a:solidFill>
              <a:latin typeface="+mj-lt"/>
              <a:ea typeface="+mj-ea"/>
              <a:cs typeface="+mj-cs"/>
            </a:endParaRPr>
          </a:p>
        </p:txBody>
      </p:sp>
      <p:pic>
        <p:nvPicPr>
          <p:cNvPr id="5" name="Content Placeholder 4" descr="A screenshot of a cell phone&#10;&#10;Description automatically generated">
            <a:extLst>
              <a:ext uri="{FF2B5EF4-FFF2-40B4-BE49-F238E27FC236}">
                <a16:creationId xmlns:a16="http://schemas.microsoft.com/office/drawing/2014/main" id="{CDDCB281-1B29-48BE-9B9A-0EDB487743B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521955" y="1601584"/>
            <a:ext cx="8974639" cy="4980927"/>
          </a:xfrm>
          <a:prstGeom prst="rect">
            <a:avLst/>
          </a:prstGeom>
        </p:spPr>
      </p:pic>
    </p:spTree>
    <p:extLst>
      <p:ext uri="{BB962C8B-B14F-4D97-AF65-F5344CB8AC3E}">
        <p14:creationId xmlns:p14="http://schemas.microsoft.com/office/powerpoint/2010/main" val="3261204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ABCC29-4D0A-44C5-AB38-08E721F0391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a:solidFill>
                  <a:schemeClr val="bg1"/>
                </a:solidFill>
                <a:latin typeface="+mj-lt"/>
                <a:ea typeface="+mj-ea"/>
                <a:cs typeface="+mj-cs"/>
              </a:rPr>
              <a:t>vSphere Central</a:t>
            </a:r>
            <a:br>
              <a:rPr lang="en-US" sz="2200" kern="1200">
                <a:solidFill>
                  <a:schemeClr val="bg1"/>
                </a:solidFill>
                <a:latin typeface="+mj-lt"/>
                <a:ea typeface="+mj-ea"/>
                <a:cs typeface="+mj-cs"/>
              </a:rPr>
            </a:br>
            <a:r>
              <a:rPr lang="en-US" sz="2200" kern="1200">
                <a:solidFill>
                  <a:schemeClr val="bg1"/>
                </a:solidFill>
                <a:latin typeface="+mj-lt"/>
                <a:ea typeface="+mj-ea"/>
                <a:cs typeface="+mj-cs"/>
                <a:hlinkClick r:id="rId3"/>
              </a:rPr>
              <a:t>https://vspherecentral.vmware.com/</a:t>
            </a:r>
            <a:endParaRPr lang="en-US" sz="2200" kern="1200">
              <a:solidFill>
                <a:schemeClr val="bg1"/>
              </a:solidFill>
              <a:latin typeface="+mj-lt"/>
              <a:ea typeface="+mj-ea"/>
              <a:cs typeface="+mj-cs"/>
            </a:endParaRPr>
          </a:p>
        </p:txBody>
      </p:sp>
      <p:pic>
        <p:nvPicPr>
          <p:cNvPr id="7" name="Content Placeholder 6" descr="A screenshot of a cell phone&#10;&#10;Description automatically generated">
            <a:extLst>
              <a:ext uri="{FF2B5EF4-FFF2-40B4-BE49-F238E27FC236}">
                <a16:creationId xmlns:a16="http://schemas.microsoft.com/office/drawing/2014/main" id="{659E2473-1FB3-4F9E-BA07-1B7404CEE99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25343" y="1528902"/>
            <a:ext cx="10741314" cy="4960465"/>
          </a:xfrm>
        </p:spPr>
      </p:pic>
    </p:spTree>
    <p:extLst>
      <p:ext uri="{BB962C8B-B14F-4D97-AF65-F5344CB8AC3E}">
        <p14:creationId xmlns:p14="http://schemas.microsoft.com/office/powerpoint/2010/main" val="3547938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indoor, sitting&#10;&#10;Description automatically generated">
            <a:extLst>
              <a:ext uri="{FF2B5EF4-FFF2-40B4-BE49-F238E27FC236}">
                <a16:creationId xmlns:a16="http://schemas.microsoft.com/office/drawing/2014/main" id="{AEF4A169-58BD-41A0-9737-570DA6E5FEC6}"/>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2329" b="22672"/>
          <a:stretch/>
        </p:blipFill>
        <p:spPr>
          <a:xfrm>
            <a:off x="20" y="10"/>
            <a:ext cx="12191980" cy="6857990"/>
          </a:xfrm>
          <a:prstGeom prst="rect">
            <a:avLst/>
          </a:prstGeom>
        </p:spPr>
      </p:pic>
      <p:sp>
        <p:nvSpPr>
          <p:cNvPr id="2" name="Title 1">
            <a:extLst>
              <a:ext uri="{FF2B5EF4-FFF2-40B4-BE49-F238E27FC236}">
                <a16:creationId xmlns:a16="http://schemas.microsoft.com/office/drawing/2014/main" id="{217B3D65-4656-4D31-B96B-EFF2B4C4E3E4}"/>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11500" dirty="0">
                <a:ln w="22225">
                  <a:solidFill>
                    <a:schemeClr val="tx1"/>
                  </a:solidFill>
                  <a:miter lim="800000"/>
                </a:ln>
                <a:noFill/>
              </a:rPr>
              <a:t>Tour Stop # 1</a:t>
            </a:r>
          </a:p>
        </p:txBody>
      </p:sp>
      <p:sp>
        <p:nvSpPr>
          <p:cNvPr id="3" name="Text Placeholder 2">
            <a:extLst>
              <a:ext uri="{FF2B5EF4-FFF2-40B4-BE49-F238E27FC236}">
                <a16:creationId xmlns:a16="http://schemas.microsoft.com/office/drawing/2014/main" id="{F661B52B-F89F-41A0-9E13-6453DF41BEED}"/>
              </a:ext>
            </a:extLst>
          </p:cNvPr>
          <p:cNvSpPr>
            <a:spLocks noGrp="1"/>
          </p:cNvSpPr>
          <p:nvPr>
            <p:ph type="body" idx="1"/>
          </p:nvPr>
        </p:nvSpPr>
        <p:spPr>
          <a:xfrm>
            <a:off x="965200" y="4572002"/>
            <a:ext cx="10261600" cy="1202995"/>
          </a:xfrm>
        </p:spPr>
        <p:txBody>
          <a:bodyPr vert="horz" lIns="91440" tIns="45720" rIns="91440" bIns="45720" rtlCol="0">
            <a:normAutofit/>
          </a:bodyPr>
          <a:lstStyle/>
          <a:p>
            <a:r>
              <a:rPr lang="en-US" sz="3200" dirty="0">
                <a:solidFill>
                  <a:schemeClr val="tx1"/>
                </a:solidFill>
              </a:rPr>
              <a:t>A General Toolset</a:t>
            </a:r>
          </a:p>
        </p:txBody>
      </p:sp>
    </p:spTree>
    <p:extLst>
      <p:ext uri="{BB962C8B-B14F-4D97-AF65-F5344CB8AC3E}">
        <p14:creationId xmlns:p14="http://schemas.microsoft.com/office/powerpoint/2010/main" val="23048592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BCC29-4D0A-44C5-AB38-08E721F0391F}"/>
              </a:ext>
            </a:extLst>
          </p:cNvPr>
          <p:cNvSpPr>
            <a:spLocks noGrp="1"/>
          </p:cNvSpPr>
          <p:nvPr>
            <p:ph type="title"/>
          </p:nvPr>
        </p:nvSpPr>
        <p:spPr>
          <a:xfrm>
            <a:off x="648929" y="629266"/>
            <a:ext cx="3667039" cy="1676603"/>
          </a:xfrm>
        </p:spPr>
        <p:txBody>
          <a:bodyPr vert="horz" lIns="91440" tIns="45720" rIns="91440" bIns="45720" rtlCol="0">
            <a:normAutofit/>
          </a:bodyPr>
          <a:lstStyle/>
          <a:p>
            <a:r>
              <a:rPr lang="en-US" sz="3600" kern="1200" dirty="0">
                <a:latin typeface="+mj-lt"/>
                <a:ea typeface="+mj-ea"/>
                <a:cs typeface="+mj-cs"/>
              </a:rPr>
              <a:t>VMware Cloud</a:t>
            </a:r>
            <a:br>
              <a:rPr lang="en-US" sz="2200" kern="1200" dirty="0">
                <a:latin typeface="+mj-lt"/>
                <a:ea typeface="+mj-ea"/>
                <a:cs typeface="+mj-cs"/>
              </a:rPr>
            </a:br>
            <a:r>
              <a:rPr lang="en-US" sz="2200" dirty="0">
                <a:hlinkClick r:id="rId3"/>
              </a:rPr>
              <a:t>https://cloud.vmware.com/</a:t>
            </a:r>
            <a:endParaRPr lang="en-US" sz="2200" kern="1200" dirty="0">
              <a:latin typeface="+mj-lt"/>
              <a:ea typeface="+mj-ea"/>
              <a:cs typeface="+mj-cs"/>
            </a:endParaRPr>
          </a:p>
        </p:txBody>
      </p:sp>
      <p:sp>
        <p:nvSpPr>
          <p:cNvPr id="14" name="Content Placeholder 13">
            <a:extLst>
              <a:ext uri="{FF2B5EF4-FFF2-40B4-BE49-F238E27FC236}">
                <a16:creationId xmlns:a16="http://schemas.microsoft.com/office/drawing/2014/main" id="{4CF19AC4-FB49-4C01-86F0-87D793E70B2C}"/>
              </a:ext>
            </a:extLst>
          </p:cNvPr>
          <p:cNvSpPr>
            <a:spLocks noGrp="1"/>
          </p:cNvSpPr>
          <p:nvPr>
            <p:ph idx="1"/>
          </p:nvPr>
        </p:nvSpPr>
        <p:spPr>
          <a:xfrm>
            <a:off x="648931" y="2438401"/>
            <a:ext cx="3667036" cy="3779520"/>
          </a:xfrm>
        </p:spPr>
        <p:txBody>
          <a:bodyPr>
            <a:normAutofit/>
          </a:bodyPr>
          <a:lstStyle/>
          <a:p>
            <a:endParaRPr lang="en-US" sz="1800" dirty="0"/>
          </a:p>
        </p:txBody>
      </p:sp>
      <p:sp>
        <p:nvSpPr>
          <p:cNvPr id="26" name="Rectangle 25">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ell phone&#10;&#10;Description automatically generated">
            <a:extLst>
              <a:ext uri="{FF2B5EF4-FFF2-40B4-BE49-F238E27FC236}">
                <a16:creationId xmlns:a16="http://schemas.microsoft.com/office/drawing/2014/main" id="{6695E402-54A0-4DA6-BABA-811E6922458E}"/>
              </a:ext>
            </a:extLst>
          </p:cNvPr>
          <p:cNvPicPr>
            <a:picLocks noChangeAspect="1"/>
          </p:cNvPicPr>
          <p:nvPr/>
        </p:nvPicPr>
        <p:blipFill rotWithShape="1">
          <a:blip r:embed="rId4">
            <a:extLst>
              <a:ext uri="{28A0092B-C50C-407E-A947-70E740481C1C}">
                <a14:useLocalDpi xmlns:a14="http://schemas.microsoft.com/office/drawing/2010/main" val="0"/>
              </a:ext>
            </a:extLst>
          </a:blip>
          <a:srcRect r="3381" b="-2"/>
          <a:stretch/>
        </p:blipFill>
        <p:spPr>
          <a:xfrm>
            <a:off x="5283708" y="722376"/>
            <a:ext cx="6263640" cy="5413248"/>
          </a:xfrm>
          <a:prstGeom prst="rect">
            <a:avLst/>
          </a:prstGeom>
          <a:effectLst/>
        </p:spPr>
      </p:pic>
    </p:spTree>
    <p:extLst>
      <p:ext uri="{BB962C8B-B14F-4D97-AF65-F5344CB8AC3E}">
        <p14:creationId xmlns:p14="http://schemas.microsoft.com/office/powerpoint/2010/main" val="193012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A688B3-1CB6-44A2-ADA3-30EED72BE0F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VMware Cloud Product FAQs</a:t>
            </a:r>
          </a:p>
        </p:txBody>
      </p:sp>
      <p:pic>
        <p:nvPicPr>
          <p:cNvPr id="5" name="Content Placeholder 4" descr="A screenshot of a cell phone&#10;&#10;Description automatically generated">
            <a:extLst>
              <a:ext uri="{FF2B5EF4-FFF2-40B4-BE49-F238E27FC236}">
                <a16:creationId xmlns:a16="http://schemas.microsoft.com/office/drawing/2014/main" id="{97720987-D485-4DA5-B38E-3C11F79128C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67212" y="1675227"/>
            <a:ext cx="9657575" cy="4394199"/>
          </a:xfrm>
          <a:prstGeom prst="rect">
            <a:avLst/>
          </a:prstGeom>
        </p:spPr>
      </p:pic>
    </p:spTree>
    <p:extLst>
      <p:ext uri="{BB962C8B-B14F-4D97-AF65-F5344CB8AC3E}">
        <p14:creationId xmlns:p14="http://schemas.microsoft.com/office/powerpoint/2010/main" val="3085729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82AF7-EB08-4768-BA30-DB74DCC5B166}"/>
              </a:ext>
            </a:extLst>
          </p:cNvPr>
          <p:cNvSpPr>
            <a:spLocks noGrp="1"/>
          </p:cNvSpPr>
          <p:nvPr>
            <p:ph type="title"/>
          </p:nvPr>
        </p:nvSpPr>
        <p:spPr/>
        <p:txBody>
          <a:bodyPr/>
          <a:lstStyle/>
          <a:p>
            <a:r>
              <a:rPr lang="en-US" dirty="0"/>
              <a:t>VMware Cloud Marketplace</a:t>
            </a:r>
            <a:br>
              <a:rPr lang="en-US" dirty="0"/>
            </a:br>
            <a:r>
              <a:rPr lang="en-US" sz="3400" dirty="0">
                <a:hlinkClick r:id="rId3"/>
              </a:rPr>
              <a:t>https://marketplace.cloud.vmware.com/</a:t>
            </a:r>
            <a:endParaRPr lang="en-US" sz="3400" dirty="0"/>
          </a:p>
        </p:txBody>
      </p:sp>
      <p:sp>
        <p:nvSpPr>
          <p:cNvPr id="3" name="Content Placeholder 2">
            <a:extLst>
              <a:ext uri="{FF2B5EF4-FFF2-40B4-BE49-F238E27FC236}">
                <a16:creationId xmlns:a16="http://schemas.microsoft.com/office/drawing/2014/main" id="{16EC00BA-05CC-489F-9A52-027329173C2D}"/>
              </a:ext>
            </a:extLst>
          </p:cNvPr>
          <p:cNvSpPr>
            <a:spLocks noGrp="1"/>
          </p:cNvSpPr>
          <p:nvPr>
            <p:ph idx="1"/>
          </p:nvPr>
        </p:nvSpPr>
        <p:spPr/>
        <p:txBody>
          <a:bodyPr/>
          <a:lstStyle/>
          <a:p>
            <a:r>
              <a:rPr lang="en-US" dirty="0"/>
              <a:t>Third-party solutions and services, designed and tested to run on VMware-based clouds</a:t>
            </a:r>
          </a:p>
          <a:p>
            <a:endParaRPr lang="en-US" dirty="0"/>
          </a:p>
          <a:p>
            <a:endParaRPr lang="en-US" dirty="0"/>
          </a:p>
          <a:p>
            <a:endParaRPr lang="en-US" dirty="0"/>
          </a:p>
          <a:p>
            <a:endParaRPr lang="en-US" dirty="0"/>
          </a:p>
          <a:p>
            <a:endParaRPr lang="en-US" dirty="0"/>
          </a:p>
          <a:p>
            <a:r>
              <a:rPr lang="en-US" dirty="0"/>
              <a:t>Cloud Marketplace Blog - </a:t>
            </a:r>
            <a:r>
              <a:rPr lang="en-US" dirty="0">
                <a:hlinkClick r:id="rId4"/>
              </a:rPr>
              <a:t>https://cloud.vmware.com/community/vmware-cloud-marketplace/</a:t>
            </a:r>
            <a:endParaRPr lang="en-US" dirty="0"/>
          </a:p>
        </p:txBody>
      </p:sp>
      <p:pic>
        <p:nvPicPr>
          <p:cNvPr id="5" name="Picture 4" descr="A screenshot of a cell phone&#10;&#10;Description automatically generated">
            <a:extLst>
              <a:ext uri="{FF2B5EF4-FFF2-40B4-BE49-F238E27FC236}">
                <a16:creationId xmlns:a16="http://schemas.microsoft.com/office/drawing/2014/main" id="{93F0406B-99D0-4166-9385-12399C1818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836" y="2256559"/>
            <a:ext cx="4070978" cy="3356772"/>
          </a:xfrm>
          <a:prstGeom prst="rect">
            <a:avLst/>
          </a:prstGeom>
        </p:spPr>
      </p:pic>
    </p:spTree>
    <p:extLst>
      <p:ext uri="{BB962C8B-B14F-4D97-AF65-F5344CB8AC3E}">
        <p14:creationId xmlns:p14="http://schemas.microsoft.com/office/powerpoint/2010/main" val="392758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A90D8F-92E5-459B-89D8-6F0FF4B002D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err="1">
                <a:solidFill>
                  <a:schemeClr val="bg1"/>
                </a:solidFill>
                <a:latin typeface="+mj-lt"/>
                <a:ea typeface="+mj-ea"/>
                <a:cs typeface="+mj-cs"/>
              </a:rPr>
              <a:t>Wavefront</a:t>
            </a:r>
            <a:r>
              <a:rPr lang="en-US" sz="2200" kern="1200" dirty="0">
                <a:solidFill>
                  <a:schemeClr val="bg1"/>
                </a:solidFill>
                <a:latin typeface="+mj-lt"/>
                <a:ea typeface="+mj-ea"/>
                <a:cs typeface="+mj-cs"/>
              </a:rPr>
              <a:t> Docs</a:t>
            </a:r>
            <a:br>
              <a:rPr lang="en-US" sz="2200" kern="1200" dirty="0">
                <a:solidFill>
                  <a:schemeClr val="bg1"/>
                </a:solidFill>
                <a:latin typeface="+mj-lt"/>
                <a:ea typeface="+mj-ea"/>
                <a:cs typeface="+mj-cs"/>
              </a:rPr>
            </a:br>
            <a:r>
              <a:rPr lang="en-US" sz="2200" kern="1200" dirty="0">
                <a:solidFill>
                  <a:schemeClr val="bg1"/>
                </a:solidFill>
                <a:latin typeface="+mj-lt"/>
                <a:ea typeface="+mj-ea"/>
                <a:cs typeface="+mj-cs"/>
                <a:hlinkClick r:id="rId2"/>
              </a:rPr>
              <a:t>https://docs.wavefront.com/</a:t>
            </a:r>
            <a:endParaRPr lang="en-US" sz="2200" kern="1200" dirty="0">
              <a:solidFill>
                <a:schemeClr val="bg1"/>
              </a:solidFill>
              <a:latin typeface="+mj-lt"/>
              <a:ea typeface="+mj-ea"/>
              <a:cs typeface="+mj-cs"/>
            </a:endParaRPr>
          </a:p>
        </p:txBody>
      </p:sp>
      <p:pic>
        <p:nvPicPr>
          <p:cNvPr id="5" name="Content Placeholder 4" descr="A screenshot of a cell phone&#10;&#10;Description automatically generated">
            <a:extLst>
              <a:ext uri="{FF2B5EF4-FFF2-40B4-BE49-F238E27FC236}">
                <a16:creationId xmlns:a16="http://schemas.microsoft.com/office/drawing/2014/main" id="{3290613B-43F9-4B1B-BD24-4353CEB406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47328" y="1556211"/>
            <a:ext cx="7829332" cy="5108640"/>
          </a:xfrm>
          <a:prstGeom prst="rect">
            <a:avLst/>
          </a:prstGeom>
        </p:spPr>
      </p:pic>
    </p:spTree>
    <p:extLst>
      <p:ext uri="{BB962C8B-B14F-4D97-AF65-F5344CB8AC3E}">
        <p14:creationId xmlns:p14="http://schemas.microsoft.com/office/powerpoint/2010/main" val="2843925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83C2C-B644-4A71-98EE-4A81B7D0F872}"/>
              </a:ext>
            </a:extLst>
          </p:cNvPr>
          <p:cNvSpPr>
            <a:spLocks noGrp="1"/>
          </p:cNvSpPr>
          <p:nvPr>
            <p:ph type="title"/>
          </p:nvPr>
        </p:nvSpPr>
        <p:spPr>
          <a:xfrm>
            <a:off x="1136428" y="627564"/>
            <a:ext cx="7474172" cy="1325563"/>
          </a:xfrm>
        </p:spPr>
        <p:txBody>
          <a:bodyPr>
            <a:normAutofit/>
          </a:bodyPr>
          <a:lstStyle/>
          <a:p>
            <a:r>
              <a:rPr lang="en-US" sz="3400" dirty="0" err="1"/>
              <a:t>VeloCloud</a:t>
            </a:r>
            <a:br>
              <a:rPr lang="en-US" sz="2800" dirty="0"/>
            </a:br>
            <a:r>
              <a:rPr lang="en-US" sz="2800" dirty="0">
                <a:hlinkClick r:id="rId2"/>
              </a:rPr>
              <a:t>https://www.velocloud.com/sd-wan-resources</a:t>
            </a:r>
            <a:endParaRPr lang="en-US" sz="2800" dirty="0"/>
          </a:p>
        </p:txBody>
      </p:sp>
      <p:sp>
        <p:nvSpPr>
          <p:cNvPr id="3" name="Content Placeholder 2">
            <a:extLst>
              <a:ext uri="{FF2B5EF4-FFF2-40B4-BE49-F238E27FC236}">
                <a16:creationId xmlns:a16="http://schemas.microsoft.com/office/drawing/2014/main" id="{38C2D57F-EFE9-4152-8021-C17CFDE60CE1}"/>
              </a:ext>
            </a:extLst>
          </p:cNvPr>
          <p:cNvSpPr>
            <a:spLocks noGrp="1"/>
          </p:cNvSpPr>
          <p:nvPr>
            <p:ph idx="1"/>
          </p:nvPr>
        </p:nvSpPr>
        <p:spPr>
          <a:xfrm>
            <a:off x="1136429" y="1953127"/>
            <a:ext cx="7975673" cy="3775659"/>
          </a:xfrm>
        </p:spPr>
        <p:txBody>
          <a:bodyPr anchor="ctr">
            <a:noAutofit/>
          </a:bodyPr>
          <a:lstStyle/>
          <a:p>
            <a:r>
              <a:rPr lang="en-US" sz="2400" dirty="0"/>
              <a:t>SD-WAN 360 Podcast</a:t>
            </a:r>
          </a:p>
          <a:p>
            <a:pPr lvl="1"/>
            <a:r>
              <a:rPr lang="en-US" dirty="0">
                <a:hlinkClick r:id="rId3"/>
              </a:rPr>
              <a:t>https://www.velocloud.com/sd-wan-resources/podcasts/sd-wan-360</a:t>
            </a:r>
            <a:endParaRPr lang="en-US" dirty="0"/>
          </a:p>
          <a:p>
            <a:r>
              <a:rPr lang="en-US" sz="2400" dirty="0"/>
              <a:t>SD-WAN Webinars</a:t>
            </a:r>
          </a:p>
          <a:p>
            <a:pPr lvl="1"/>
            <a:r>
              <a:rPr lang="en-US" dirty="0">
                <a:hlinkClick r:id="rId4"/>
              </a:rPr>
              <a:t>https://www.velocloud.com/sd-wan-resources/webinars</a:t>
            </a:r>
            <a:endParaRPr lang="en-US" dirty="0"/>
          </a:p>
          <a:p>
            <a:r>
              <a:rPr lang="en-US" sz="2400" dirty="0"/>
              <a:t>Solution overviews / datasheets</a:t>
            </a:r>
          </a:p>
          <a:p>
            <a:pPr lvl="1"/>
            <a:r>
              <a:rPr lang="en-US" dirty="0">
                <a:hlinkClick r:id="rId5"/>
              </a:rPr>
              <a:t>https://www.velocloud.com/sd-wan-resources/briefs</a:t>
            </a:r>
            <a:endParaRPr lang="en-US" dirty="0"/>
          </a:p>
          <a:p>
            <a:r>
              <a:rPr lang="en-US" sz="2400" dirty="0"/>
              <a:t>eBooks</a:t>
            </a:r>
          </a:p>
          <a:p>
            <a:pPr lvl="1"/>
            <a:r>
              <a:rPr lang="en-US" dirty="0">
                <a:hlinkClick r:id="rId6"/>
              </a:rPr>
              <a:t>https://www.velocloud.com/sd-wan-resources/ebooks</a:t>
            </a:r>
            <a:endParaRPr lang="en-US"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1891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998CA30-F870-44BC-A51C-EEA2CEF980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442" y="3227963"/>
            <a:ext cx="1462088" cy="402074"/>
          </a:xfrm>
          <a:prstGeom prst="rect">
            <a:avLst/>
          </a:prstGeom>
        </p:spPr>
      </p:pic>
    </p:spTree>
    <p:extLst>
      <p:ext uri="{BB962C8B-B14F-4D97-AF65-F5344CB8AC3E}">
        <p14:creationId xmlns:p14="http://schemas.microsoft.com/office/powerpoint/2010/main" val="23384847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68943-BEC5-4DE1-9C8E-2CE03DFD9125}"/>
              </a:ext>
            </a:extLst>
          </p:cNvPr>
          <p:cNvSpPr>
            <a:spLocks noGrp="1"/>
          </p:cNvSpPr>
          <p:nvPr>
            <p:ph type="title"/>
          </p:nvPr>
        </p:nvSpPr>
        <p:spPr>
          <a:xfrm>
            <a:off x="838200" y="365125"/>
            <a:ext cx="10515600" cy="1325563"/>
          </a:xfrm>
        </p:spPr>
        <p:txBody>
          <a:bodyPr>
            <a:normAutofit/>
          </a:bodyPr>
          <a:lstStyle/>
          <a:p>
            <a:r>
              <a:rPr lang="en-US" dirty="0"/>
              <a:t>VMware Cloud Community</a:t>
            </a:r>
            <a:br>
              <a:rPr lang="en-US" dirty="0"/>
            </a:br>
            <a:r>
              <a:rPr lang="en-US" sz="2200" dirty="0">
                <a:hlinkClick r:id="rId3"/>
              </a:rPr>
              <a:t>https://cloud.vmware.com/community/</a:t>
            </a:r>
            <a:endParaRPr lang="en-US" sz="2200" dirty="0"/>
          </a:p>
        </p:txBody>
      </p:sp>
      <p:sp>
        <p:nvSpPr>
          <p:cNvPr id="9" name="Content Placeholder 8">
            <a:extLst>
              <a:ext uri="{FF2B5EF4-FFF2-40B4-BE49-F238E27FC236}">
                <a16:creationId xmlns:a16="http://schemas.microsoft.com/office/drawing/2014/main" id="{024636BA-0AAD-4DF0-9DFA-4D62C96EAE4A}"/>
              </a:ext>
            </a:extLst>
          </p:cNvPr>
          <p:cNvSpPr>
            <a:spLocks noGrp="1"/>
          </p:cNvSpPr>
          <p:nvPr>
            <p:ph idx="1"/>
          </p:nvPr>
        </p:nvSpPr>
        <p:spPr>
          <a:xfrm>
            <a:off x="838200" y="1825625"/>
            <a:ext cx="3797807" cy="4351338"/>
          </a:xfrm>
        </p:spPr>
        <p:txBody>
          <a:bodyPr>
            <a:normAutofit/>
          </a:bodyPr>
          <a:lstStyle/>
          <a:p>
            <a:r>
              <a:rPr lang="en-US" sz="2000" dirty="0"/>
              <a:t>Join the Slack</a:t>
            </a:r>
          </a:p>
          <a:p>
            <a:pPr marL="0" indent="0">
              <a:buNone/>
            </a:pPr>
            <a:endParaRPr lang="en-US" sz="2000" dirty="0"/>
          </a:p>
          <a:p>
            <a:r>
              <a:rPr lang="en-US" sz="2000" dirty="0"/>
              <a:t>Sign up for the newsletter</a:t>
            </a:r>
          </a:p>
        </p:txBody>
      </p:sp>
      <p:pic>
        <p:nvPicPr>
          <p:cNvPr id="5" name="Content Placeholder 4" descr="A screenshot of a cell phone&#10;&#10;Description automatically generated">
            <a:extLst>
              <a:ext uri="{FF2B5EF4-FFF2-40B4-BE49-F238E27FC236}">
                <a16:creationId xmlns:a16="http://schemas.microsoft.com/office/drawing/2014/main" id="{7284AB32-C8F7-48F9-8866-1F970E9FC391}"/>
              </a:ext>
            </a:extLst>
          </p:cNvPr>
          <p:cNvPicPr>
            <a:picLocks noChangeAspect="1"/>
          </p:cNvPicPr>
          <p:nvPr/>
        </p:nvPicPr>
        <p:blipFill rotWithShape="1">
          <a:blip r:embed="rId4">
            <a:extLst>
              <a:ext uri="{28A0092B-C50C-407E-A947-70E740481C1C}">
                <a14:useLocalDpi xmlns:a14="http://schemas.microsoft.com/office/drawing/2010/main" val="0"/>
              </a:ext>
            </a:extLst>
          </a:blip>
          <a:srcRect r="1" b="3455"/>
          <a:stretch/>
        </p:blipFill>
        <p:spPr>
          <a:xfrm>
            <a:off x="4929254" y="1825625"/>
            <a:ext cx="6851620" cy="4696620"/>
          </a:xfrm>
          <a:prstGeom prst="rect">
            <a:avLst/>
          </a:prstGeom>
        </p:spPr>
      </p:pic>
    </p:spTree>
    <p:extLst>
      <p:ext uri="{BB962C8B-B14F-4D97-AF65-F5344CB8AC3E}">
        <p14:creationId xmlns:p14="http://schemas.microsoft.com/office/powerpoint/2010/main" val="40868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ree, outdoor, grass, fence&#10;&#10;Description automatically generated">
            <a:extLst>
              <a:ext uri="{FF2B5EF4-FFF2-40B4-BE49-F238E27FC236}">
                <a16:creationId xmlns:a16="http://schemas.microsoft.com/office/drawing/2014/main" id="{DA65A883-02D0-422E-93CD-45031DBFC953}"/>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B6792622-93E9-4DFA-819E-FB8E82F135EF}"/>
              </a:ext>
            </a:extLst>
          </p:cNvPr>
          <p:cNvSpPr>
            <a:spLocks noGrp="1"/>
          </p:cNvSpPr>
          <p:nvPr>
            <p:ph type="ctrTitle"/>
          </p:nvPr>
        </p:nvSpPr>
        <p:spPr>
          <a:xfrm>
            <a:off x="965200" y="965200"/>
            <a:ext cx="10261600" cy="3564869"/>
          </a:xfrm>
        </p:spPr>
        <p:txBody>
          <a:bodyPr>
            <a:normAutofit/>
          </a:bodyPr>
          <a:lstStyle/>
          <a:p>
            <a:pPr algn="l"/>
            <a:r>
              <a:rPr lang="en-US" sz="8100" dirty="0">
                <a:ln w="22225">
                  <a:solidFill>
                    <a:schemeClr val="tx1"/>
                  </a:solidFill>
                  <a:miter lim="800000"/>
                </a:ln>
                <a:noFill/>
              </a:rPr>
              <a:t>Tour Stop # 4</a:t>
            </a:r>
            <a:br>
              <a:rPr lang="en-US" sz="8100" dirty="0">
                <a:ln w="22225">
                  <a:solidFill>
                    <a:schemeClr val="tx1"/>
                  </a:solidFill>
                  <a:miter lim="800000"/>
                </a:ln>
                <a:noFill/>
              </a:rPr>
            </a:br>
            <a:endParaRPr lang="en-US" sz="8100" dirty="0">
              <a:ln w="22225">
                <a:solidFill>
                  <a:schemeClr val="tx1"/>
                </a:solidFill>
                <a:miter lim="800000"/>
              </a:ln>
              <a:noFill/>
            </a:endParaRPr>
          </a:p>
        </p:txBody>
      </p:sp>
      <p:sp>
        <p:nvSpPr>
          <p:cNvPr id="3" name="Subtitle 2">
            <a:extLst>
              <a:ext uri="{FF2B5EF4-FFF2-40B4-BE49-F238E27FC236}">
                <a16:creationId xmlns:a16="http://schemas.microsoft.com/office/drawing/2014/main" id="{4BA32999-FD05-4E84-A17F-F561C716E27F}"/>
              </a:ext>
            </a:extLst>
          </p:cNvPr>
          <p:cNvSpPr>
            <a:spLocks noGrp="1"/>
          </p:cNvSpPr>
          <p:nvPr>
            <p:ph type="subTitle" idx="1"/>
          </p:nvPr>
        </p:nvSpPr>
        <p:spPr>
          <a:xfrm>
            <a:off x="965200" y="4572002"/>
            <a:ext cx="10261600" cy="1202995"/>
          </a:xfrm>
        </p:spPr>
        <p:txBody>
          <a:bodyPr>
            <a:normAutofit/>
          </a:bodyPr>
          <a:lstStyle/>
          <a:p>
            <a:pPr algn="l"/>
            <a:r>
              <a:rPr lang="en-US" sz="3200" dirty="0"/>
              <a:t>The World as Your Playground</a:t>
            </a:r>
          </a:p>
        </p:txBody>
      </p:sp>
    </p:spTree>
    <p:extLst>
      <p:ext uri="{BB962C8B-B14F-4D97-AF65-F5344CB8AC3E}">
        <p14:creationId xmlns:p14="http://schemas.microsoft.com/office/powerpoint/2010/main" val="4910097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6E6DE-4FA5-432A-95B6-F946796D279C}"/>
              </a:ext>
            </a:extLst>
          </p:cNvPr>
          <p:cNvSpPr>
            <a:spLocks noGrp="1"/>
          </p:cNvSpPr>
          <p:nvPr>
            <p:ph type="title"/>
          </p:nvPr>
        </p:nvSpPr>
        <p:spPr>
          <a:xfrm>
            <a:off x="838200" y="365125"/>
            <a:ext cx="10515600" cy="968823"/>
          </a:xfrm>
        </p:spPr>
        <p:txBody>
          <a:bodyPr>
            <a:normAutofit fontScale="90000"/>
          </a:bodyPr>
          <a:lstStyle/>
          <a:p>
            <a:r>
              <a:rPr lang="en-US" dirty="0"/>
              <a:t>VMware Hands-on Labs</a:t>
            </a:r>
            <a:br>
              <a:rPr lang="en-US" dirty="0"/>
            </a:br>
            <a:r>
              <a:rPr lang="en-US" sz="2400" dirty="0">
                <a:hlinkClick r:id="rId2"/>
              </a:rPr>
              <a:t>https://labs.hol.vmware.com/HOL/catalogs/catalog/all</a:t>
            </a:r>
            <a:endParaRPr lang="en-US" sz="2400" dirty="0"/>
          </a:p>
        </p:txBody>
      </p:sp>
      <p:pic>
        <p:nvPicPr>
          <p:cNvPr id="9" name="Content Placeholder 8" descr="A screenshot of a social media post&#10;&#10;Description automatically generated">
            <a:extLst>
              <a:ext uri="{FF2B5EF4-FFF2-40B4-BE49-F238E27FC236}">
                <a16:creationId xmlns:a16="http://schemas.microsoft.com/office/drawing/2014/main" id="{C5D53A6C-310B-40C6-BEE8-666BCF997F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8522" y="1690688"/>
            <a:ext cx="10234955" cy="4881689"/>
          </a:xfrm>
        </p:spPr>
      </p:pic>
    </p:spTree>
    <p:extLst>
      <p:ext uri="{BB962C8B-B14F-4D97-AF65-F5344CB8AC3E}">
        <p14:creationId xmlns:p14="http://schemas.microsoft.com/office/powerpoint/2010/main" val="15660669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01337-C194-4F6A-9D59-7FB3514AFF8F}"/>
              </a:ext>
            </a:extLst>
          </p:cNvPr>
          <p:cNvSpPr>
            <a:spLocks noGrp="1"/>
          </p:cNvSpPr>
          <p:nvPr>
            <p:ph type="title"/>
          </p:nvPr>
        </p:nvSpPr>
        <p:spPr/>
        <p:txBody>
          <a:bodyPr>
            <a:normAutofit/>
          </a:bodyPr>
          <a:lstStyle/>
          <a:p>
            <a:r>
              <a:rPr lang="en-US" dirty="0"/>
              <a:t>VMware Hands-on Labs – Hidden Gems</a:t>
            </a:r>
            <a:br>
              <a:rPr lang="en-US" dirty="0"/>
            </a:br>
            <a:r>
              <a:rPr lang="en-US" sz="2400" dirty="0">
                <a:hlinkClick r:id="rId2"/>
              </a:rPr>
              <a:t>https://labs.hol.vmware.com/HOL/catalogs/catalog/all</a:t>
            </a:r>
            <a:endParaRPr lang="en-US" sz="2400" dirty="0"/>
          </a:p>
        </p:txBody>
      </p:sp>
      <p:pic>
        <p:nvPicPr>
          <p:cNvPr id="5" name="Content Placeholder 4" descr="A screenshot of a cell phone&#10;&#10;Description automatically generated">
            <a:extLst>
              <a:ext uri="{FF2B5EF4-FFF2-40B4-BE49-F238E27FC236}">
                <a16:creationId xmlns:a16="http://schemas.microsoft.com/office/drawing/2014/main" id="{A9E1F507-90ED-40C8-80D1-C68B9B3FA6F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701675"/>
            <a:ext cx="2819400" cy="4911214"/>
          </a:xfrm>
        </p:spPr>
      </p:pic>
      <p:pic>
        <p:nvPicPr>
          <p:cNvPr id="7" name="Picture 6" descr="A screenshot of a cell phone&#10;&#10;Description automatically generated">
            <a:extLst>
              <a:ext uri="{FF2B5EF4-FFF2-40B4-BE49-F238E27FC236}">
                <a16:creationId xmlns:a16="http://schemas.microsoft.com/office/drawing/2014/main" id="{8B1575BE-8624-4385-A6A3-B36BFB006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402" y="1753458"/>
            <a:ext cx="3142630" cy="480764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200C32DF-1246-4225-8DCA-75C60483E9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6300" y="1701675"/>
            <a:ext cx="2819399" cy="4948464"/>
          </a:xfrm>
          <a:prstGeom prst="rect">
            <a:avLst/>
          </a:prstGeom>
        </p:spPr>
      </p:pic>
    </p:spTree>
    <p:extLst>
      <p:ext uri="{BB962C8B-B14F-4D97-AF65-F5344CB8AC3E}">
        <p14:creationId xmlns:p14="http://schemas.microsoft.com/office/powerpoint/2010/main" val="123839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E8D07C-1B7B-40A9-9BDE-32A09C762C0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a:solidFill>
                  <a:schemeClr val="bg1"/>
                </a:solidFill>
                <a:latin typeface="+mj-lt"/>
                <a:ea typeface="+mj-ea"/>
                <a:cs typeface="+mj-cs"/>
              </a:rPr>
              <a:t>VMware Hands-on Labs – Lightning Strikes!</a:t>
            </a:r>
            <a:br>
              <a:rPr lang="en-US" sz="2200" kern="1200">
                <a:solidFill>
                  <a:schemeClr val="bg1"/>
                </a:solidFill>
                <a:latin typeface="+mj-lt"/>
                <a:ea typeface="+mj-ea"/>
                <a:cs typeface="+mj-cs"/>
              </a:rPr>
            </a:br>
            <a:r>
              <a:rPr lang="en-US" sz="2200" kern="1200">
                <a:solidFill>
                  <a:schemeClr val="bg1"/>
                </a:solidFill>
                <a:latin typeface="+mj-lt"/>
                <a:ea typeface="+mj-ea"/>
                <a:cs typeface="+mj-cs"/>
                <a:hlinkClick r:id="rId2"/>
              </a:rPr>
              <a:t>https://labs.hol.vmware.com/HOL/catalogs/catalog/all</a:t>
            </a:r>
            <a:endParaRPr lang="en-US" sz="2200" kern="1200">
              <a:solidFill>
                <a:schemeClr val="bg1"/>
              </a:solidFill>
              <a:latin typeface="+mj-lt"/>
              <a:ea typeface="+mj-ea"/>
              <a:cs typeface="+mj-cs"/>
            </a:endParaRPr>
          </a:p>
        </p:txBody>
      </p:sp>
      <p:pic>
        <p:nvPicPr>
          <p:cNvPr id="5" name="Content Placeholder 4" descr="A screenshot of a cell phone&#10;&#10;Description automatically generated">
            <a:extLst>
              <a:ext uri="{FF2B5EF4-FFF2-40B4-BE49-F238E27FC236}">
                <a16:creationId xmlns:a16="http://schemas.microsoft.com/office/drawing/2014/main" id="{C004A70A-4386-4AA4-B3E4-E8685D1423A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593" y="2431228"/>
            <a:ext cx="11838814" cy="2870915"/>
          </a:xfrm>
          <a:prstGeom prst="rect">
            <a:avLst/>
          </a:prstGeom>
        </p:spPr>
      </p:pic>
    </p:spTree>
    <p:extLst>
      <p:ext uri="{BB962C8B-B14F-4D97-AF65-F5344CB8AC3E}">
        <p14:creationId xmlns:p14="http://schemas.microsoft.com/office/powerpoint/2010/main" val="2806032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7BBA1-36A6-4458-BEA2-31D1B2CE7472}"/>
              </a:ext>
            </a:extLst>
          </p:cNvPr>
          <p:cNvSpPr>
            <a:spLocks noGrp="1"/>
          </p:cNvSpPr>
          <p:nvPr>
            <p:ph type="title"/>
          </p:nvPr>
        </p:nvSpPr>
        <p:spPr/>
        <p:txBody>
          <a:bodyPr/>
          <a:lstStyle/>
          <a:p>
            <a:r>
              <a:rPr lang="en-US" dirty="0"/>
              <a:t>Build Numbers and Versions – </a:t>
            </a:r>
            <a:r>
              <a:rPr lang="en-US" dirty="0">
                <a:hlinkClick r:id="rId2"/>
              </a:rPr>
              <a:t>KB 1014508</a:t>
            </a:r>
            <a:endParaRPr lang="en-US" dirty="0"/>
          </a:p>
        </p:txBody>
      </p:sp>
      <p:pic>
        <p:nvPicPr>
          <p:cNvPr id="5" name="Picture 4" descr="A close up of a logo&#10;&#10;Description automatically generated">
            <a:extLst>
              <a:ext uri="{FF2B5EF4-FFF2-40B4-BE49-F238E27FC236}">
                <a16:creationId xmlns:a16="http://schemas.microsoft.com/office/drawing/2014/main" id="{C8D177B8-7C72-496A-B6E8-FE412EBCA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82" y="1379461"/>
            <a:ext cx="6804551" cy="622453"/>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799A5AD1-B1F9-45A5-A199-D9636D2B49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779" y="2042933"/>
            <a:ext cx="6733039" cy="4527153"/>
          </a:xfrm>
          <a:prstGeom prst="rect">
            <a:avLst/>
          </a:prstGeom>
        </p:spPr>
      </p:pic>
    </p:spTree>
    <p:extLst>
      <p:ext uri="{BB962C8B-B14F-4D97-AF65-F5344CB8AC3E}">
        <p14:creationId xmlns:p14="http://schemas.microsoft.com/office/powerpoint/2010/main" val="79718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5CE78-6BCB-45C6-86B6-90D03A227553}"/>
              </a:ext>
            </a:extLst>
          </p:cNvPr>
          <p:cNvSpPr>
            <a:spLocks noGrp="1"/>
          </p:cNvSpPr>
          <p:nvPr>
            <p:ph type="title"/>
          </p:nvPr>
        </p:nvSpPr>
        <p:spPr>
          <a:xfrm>
            <a:off x="838200" y="365126"/>
            <a:ext cx="10515600" cy="1183976"/>
          </a:xfrm>
        </p:spPr>
        <p:txBody>
          <a:bodyPr>
            <a:normAutofit fontScale="90000"/>
          </a:bodyPr>
          <a:lstStyle/>
          <a:p>
            <a:r>
              <a:rPr lang="en-US" dirty="0" err="1"/>
              <a:t>TestDrive</a:t>
            </a:r>
            <a:r>
              <a:rPr lang="en-US" dirty="0"/>
              <a:t> – A Step Beyond HOLs</a:t>
            </a:r>
            <a:br>
              <a:rPr lang="en-US" dirty="0"/>
            </a:br>
            <a:r>
              <a:rPr lang="en-US" sz="2200" dirty="0">
                <a:hlinkClick r:id="rId2"/>
              </a:rPr>
              <a:t>https://www.vmwdemo.com</a:t>
            </a:r>
            <a:br>
              <a:rPr lang="en-US" sz="2200" dirty="0"/>
            </a:br>
            <a:r>
              <a:rPr lang="en-US" sz="2400" dirty="0">
                <a:hlinkClick r:id="rId3"/>
              </a:rPr>
              <a:t>https://kb.vmtestdrive.com</a:t>
            </a:r>
            <a:br>
              <a:rPr lang="en-US" sz="2400" dirty="0"/>
            </a:br>
            <a:endParaRPr lang="en-US" sz="2200" dirty="0"/>
          </a:p>
        </p:txBody>
      </p:sp>
      <p:sp>
        <p:nvSpPr>
          <p:cNvPr id="3" name="Content Placeholder 2">
            <a:extLst>
              <a:ext uri="{FF2B5EF4-FFF2-40B4-BE49-F238E27FC236}">
                <a16:creationId xmlns:a16="http://schemas.microsoft.com/office/drawing/2014/main" id="{4B99AFB4-771F-433F-B915-90F64098653C}"/>
              </a:ext>
            </a:extLst>
          </p:cNvPr>
          <p:cNvSpPr>
            <a:spLocks noGrp="1"/>
          </p:cNvSpPr>
          <p:nvPr>
            <p:ph idx="1"/>
          </p:nvPr>
        </p:nvSpPr>
        <p:spPr/>
        <p:txBody>
          <a:bodyPr/>
          <a:lstStyle/>
          <a:p>
            <a:r>
              <a:rPr lang="en-US" dirty="0"/>
              <a:t>Free for VMUG Advantage Members</a:t>
            </a:r>
          </a:p>
          <a:p>
            <a:pPr marL="0" indent="0">
              <a:buNone/>
            </a:pPr>
            <a:endParaRPr lang="en-US" dirty="0"/>
          </a:p>
          <a:p>
            <a:r>
              <a:rPr lang="en-US" dirty="0"/>
              <a:t>Free for partners</a:t>
            </a:r>
          </a:p>
          <a:p>
            <a:endParaRPr lang="en-US" dirty="0"/>
          </a:p>
          <a:p>
            <a:r>
              <a:rPr lang="en-US" dirty="0"/>
              <a:t>Free for customers…by invitation only</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3C852E94-D074-4B74-BFB3-75EC04D2E5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6739" y="957114"/>
            <a:ext cx="4396379" cy="3235071"/>
          </a:xfrm>
          <a:prstGeom prst="rect">
            <a:avLst/>
          </a:prstGeom>
        </p:spPr>
      </p:pic>
    </p:spTree>
    <p:extLst>
      <p:ext uri="{BB962C8B-B14F-4D97-AF65-F5344CB8AC3E}">
        <p14:creationId xmlns:p14="http://schemas.microsoft.com/office/powerpoint/2010/main" val="34724873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883D2-1809-447A-98EA-EB62D5DDE4D0}"/>
              </a:ext>
            </a:extLst>
          </p:cNvPr>
          <p:cNvSpPr>
            <a:spLocks noGrp="1"/>
          </p:cNvSpPr>
          <p:nvPr>
            <p:ph type="title"/>
          </p:nvPr>
        </p:nvSpPr>
        <p:spPr>
          <a:xfrm>
            <a:off x="838200" y="365125"/>
            <a:ext cx="10515600" cy="1048383"/>
          </a:xfrm>
        </p:spPr>
        <p:txBody>
          <a:bodyPr>
            <a:normAutofit fontScale="90000"/>
          </a:bodyPr>
          <a:lstStyle/>
          <a:p>
            <a:r>
              <a:rPr lang="en-US" dirty="0" err="1"/>
              <a:t>TestDrive</a:t>
            </a:r>
            <a:r>
              <a:rPr lang="en-US" dirty="0"/>
              <a:t> – What Can You Do Here?</a:t>
            </a:r>
            <a:br>
              <a:rPr lang="en-US" dirty="0"/>
            </a:br>
            <a:r>
              <a:rPr lang="en-US" sz="2400" dirty="0">
                <a:hlinkClick r:id="rId3"/>
              </a:rPr>
              <a:t>https://www.vmwdemo.com</a:t>
            </a:r>
            <a:br>
              <a:rPr lang="en-US" sz="2400" dirty="0"/>
            </a:br>
            <a:r>
              <a:rPr lang="en-US" sz="2400" dirty="0">
                <a:hlinkClick r:id="rId4"/>
              </a:rPr>
              <a:t>https://kb.vmtestdrive.com</a:t>
            </a:r>
            <a:endParaRPr lang="en-US" sz="2400" dirty="0"/>
          </a:p>
        </p:txBody>
      </p:sp>
      <p:pic>
        <p:nvPicPr>
          <p:cNvPr id="5" name="Content Placeholder 4" descr="A screenshot of a cell phone&#10;&#10;Description automatically generated">
            <a:extLst>
              <a:ext uri="{FF2B5EF4-FFF2-40B4-BE49-F238E27FC236}">
                <a16:creationId xmlns:a16="http://schemas.microsoft.com/office/drawing/2014/main" id="{975B9B81-5AAA-46AA-BD68-70FC4CC50574}"/>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97283" y="1564116"/>
            <a:ext cx="8061123" cy="2221011"/>
          </a:xfrm>
        </p:spPr>
      </p:pic>
      <p:pic>
        <p:nvPicPr>
          <p:cNvPr id="7" name="Picture 6" descr="A screenshot of a cell phone&#10;&#10;Description automatically generated">
            <a:extLst>
              <a:ext uri="{FF2B5EF4-FFF2-40B4-BE49-F238E27FC236}">
                <a16:creationId xmlns:a16="http://schemas.microsoft.com/office/drawing/2014/main" id="{1B8146DD-C11C-48B1-94D3-6461FC3C9B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0734" y="2868026"/>
            <a:ext cx="7713983" cy="3543691"/>
          </a:xfrm>
          <a:prstGeom prst="rect">
            <a:avLst/>
          </a:prstGeom>
        </p:spPr>
      </p:pic>
    </p:spTree>
    <p:extLst>
      <p:ext uri="{BB962C8B-B14F-4D97-AF65-F5344CB8AC3E}">
        <p14:creationId xmlns:p14="http://schemas.microsoft.com/office/powerpoint/2010/main" val="53228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111B7C7-65C3-493C-9A41-D22B2B37B08A}"/>
              </a:ext>
            </a:extLst>
          </p:cNvPr>
          <p:cNvSpPr>
            <a:spLocks noGrp="1"/>
          </p:cNvSpPr>
          <p:nvPr>
            <p:ph type="title"/>
          </p:nvPr>
        </p:nvSpPr>
        <p:spPr>
          <a:xfrm>
            <a:off x="207335" y="623392"/>
            <a:ext cx="4279605" cy="1607060"/>
          </a:xfrm>
          <a:noFill/>
          <a:ln w="19050">
            <a:solidFill>
              <a:schemeClr val="tx1"/>
            </a:solidFill>
          </a:ln>
        </p:spPr>
        <p:txBody>
          <a:bodyPr wrap="square" anchor="ctr">
            <a:normAutofit/>
          </a:bodyPr>
          <a:lstStyle/>
          <a:p>
            <a:pPr algn="ctr"/>
            <a:r>
              <a:rPr lang="en-US" sz="3000" dirty="0"/>
              <a:t>VMware Learning Zone</a:t>
            </a:r>
            <a:br>
              <a:rPr lang="en-US" sz="1800" dirty="0"/>
            </a:br>
            <a:r>
              <a:rPr lang="en-US" sz="2200" dirty="0">
                <a:hlinkClick r:id="rId3"/>
              </a:rPr>
              <a:t>https://www.vmware.com/education-services/learning-zone.html</a:t>
            </a:r>
            <a:br>
              <a:rPr lang="en-US" sz="1800" dirty="0"/>
            </a:br>
            <a:br>
              <a:rPr lang="en-US" sz="1800" dirty="0"/>
            </a:br>
            <a:endParaRPr lang="en-US" sz="1800" dirty="0"/>
          </a:p>
        </p:txBody>
      </p:sp>
      <p:sp>
        <p:nvSpPr>
          <p:cNvPr id="7" name="Content Placeholder 6">
            <a:extLst>
              <a:ext uri="{FF2B5EF4-FFF2-40B4-BE49-F238E27FC236}">
                <a16:creationId xmlns:a16="http://schemas.microsoft.com/office/drawing/2014/main" id="{851FA21A-0BA0-481B-AAF9-09E4BBD30521}"/>
              </a:ext>
            </a:extLst>
          </p:cNvPr>
          <p:cNvSpPr>
            <a:spLocks noGrp="1"/>
          </p:cNvSpPr>
          <p:nvPr>
            <p:ph idx="1"/>
          </p:nvPr>
        </p:nvSpPr>
        <p:spPr>
          <a:xfrm>
            <a:off x="207335" y="2638043"/>
            <a:ext cx="4173279" cy="3415623"/>
          </a:xfrm>
        </p:spPr>
        <p:txBody>
          <a:bodyPr>
            <a:normAutofit/>
          </a:bodyPr>
          <a:lstStyle/>
          <a:p>
            <a:pPr marL="0" indent="0">
              <a:buNone/>
            </a:pPr>
            <a:endParaRPr lang="en-US" sz="2200" dirty="0">
              <a:hlinkClick r:id="rId4"/>
            </a:endParaRPr>
          </a:p>
          <a:p>
            <a:r>
              <a:rPr lang="en-US" sz="2200" dirty="0">
                <a:hlinkClick r:id="rId4"/>
              </a:rPr>
              <a:t>New Additions to VMware Learning Zone</a:t>
            </a:r>
            <a:endParaRPr lang="en-US" sz="2200" dirty="0"/>
          </a:p>
          <a:p>
            <a:endParaRPr lang="en-US" sz="2200" dirty="0"/>
          </a:p>
          <a:p>
            <a:r>
              <a:rPr lang="en-US" sz="2200" dirty="0">
                <a:hlinkClick r:id="rId5"/>
              </a:rPr>
              <a:t>https://blogs.vmware.com/education</a:t>
            </a:r>
            <a:endParaRPr lang="en-US" sz="2200" dirty="0"/>
          </a:p>
          <a:p>
            <a:endParaRPr lang="en-US" sz="2000" dirty="0"/>
          </a:p>
        </p:txBody>
      </p:sp>
      <p:pic>
        <p:nvPicPr>
          <p:cNvPr id="9" name="Picture 8" descr="A screenshot of a cell phone&#10;&#10;Description automatically generated">
            <a:extLst>
              <a:ext uri="{FF2B5EF4-FFF2-40B4-BE49-F238E27FC236}">
                <a16:creationId xmlns:a16="http://schemas.microsoft.com/office/drawing/2014/main" id="{D180116F-C673-44C1-B8E3-DE6B823763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7763" y="754498"/>
            <a:ext cx="6250769" cy="5188137"/>
          </a:xfrm>
          <a:prstGeom prst="rect">
            <a:avLst/>
          </a:prstGeom>
        </p:spPr>
      </p:pic>
    </p:spTree>
    <p:extLst>
      <p:ext uri="{BB962C8B-B14F-4D97-AF65-F5344CB8AC3E}">
        <p14:creationId xmlns:p14="http://schemas.microsoft.com/office/powerpoint/2010/main" val="350422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670B23-B6AC-44EA-921B-6978465F59E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Kubernetes Academy</a:t>
            </a:r>
            <a:br>
              <a:rPr lang="en-US" sz="2200" kern="1200" dirty="0">
                <a:solidFill>
                  <a:schemeClr val="bg1"/>
                </a:solidFill>
                <a:latin typeface="+mj-lt"/>
                <a:ea typeface="+mj-ea"/>
                <a:cs typeface="+mj-cs"/>
              </a:rPr>
            </a:br>
            <a:r>
              <a:rPr lang="en-US" sz="2200" kern="1200" dirty="0">
                <a:solidFill>
                  <a:schemeClr val="bg1"/>
                </a:solidFill>
                <a:latin typeface="+mj-lt"/>
                <a:ea typeface="+mj-ea"/>
                <a:cs typeface="+mj-cs"/>
                <a:hlinkClick r:id="rId2"/>
              </a:rPr>
              <a:t>https://kubernetes.academy/</a:t>
            </a:r>
            <a:endParaRPr lang="en-US" sz="2200" kern="1200" dirty="0">
              <a:solidFill>
                <a:schemeClr val="bg1"/>
              </a:solidFill>
              <a:latin typeface="+mj-lt"/>
              <a:ea typeface="+mj-ea"/>
              <a:cs typeface="+mj-cs"/>
            </a:endParaRPr>
          </a:p>
        </p:txBody>
      </p:sp>
      <p:pic>
        <p:nvPicPr>
          <p:cNvPr id="5" name="Content Placeholder 4">
            <a:extLst>
              <a:ext uri="{FF2B5EF4-FFF2-40B4-BE49-F238E27FC236}">
                <a16:creationId xmlns:a16="http://schemas.microsoft.com/office/drawing/2014/main" id="{4F556825-ED84-49B2-BBA9-B36935DCC5E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50550" y="1611276"/>
            <a:ext cx="8090900" cy="5016359"/>
          </a:xfrm>
          <a:prstGeom prst="rect">
            <a:avLst/>
          </a:prstGeom>
        </p:spPr>
      </p:pic>
    </p:spTree>
    <p:extLst>
      <p:ext uri="{BB962C8B-B14F-4D97-AF65-F5344CB8AC3E}">
        <p14:creationId xmlns:p14="http://schemas.microsoft.com/office/powerpoint/2010/main" val="12539695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wooden table&#10;&#10;Description automatically generated">
            <a:extLst>
              <a:ext uri="{FF2B5EF4-FFF2-40B4-BE49-F238E27FC236}">
                <a16:creationId xmlns:a16="http://schemas.microsoft.com/office/drawing/2014/main" id="{F4C97AB3-18FA-45A0-841C-B6192C62B0DA}"/>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A81596D8-A1C0-48FE-9B5A-55189B276A4D}"/>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11500">
                <a:ln w="22225">
                  <a:solidFill>
                    <a:schemeClr val="tx1"/>
                  </a:solidFill>
                  <a:miter lim="800000"/>
                </a:ln>
                <a:noFill/>
              </a:rPr>
              <a:t>Tour Stop # 5</a:t>
            </a:r>
            <a:br>
              <a:rPr lang="en-US" sz="11500">
                <a:ln w="22225">
                  <a:solidFill>
                    <a:schemeClr val="tx1"/>
                  </a:solidFill>
                  <a:miter lim="800000"/>
                </a:ln>
                <a:noFill/>
              </a:rPr>
            </a:br>
            <a:endParaRPr lang="en-US" sz="11500">
              <a:ln w="22225">
                <a:solidFill>
                  <a:schemeClr val="tx1"/>
                </a:solidFill>
                <a:miter lim="800000"/>
              </a:ln>
              <a:noFill/>
            </a:endParaRPr>
          </a:p>
        </p:txBody>
      </p:sp>
      <p:sp>
        <p:nvSpPr>
          <p:cNvPr id="14" name="Content Placeholder 13">
            <a:extLst>
              <a:ext uri="{FF2B5EF4-FFF2-40B4-BE49-F238E27FC236}">
                <a16:creationId xmlns:a16="http://schemas.microsoft.com/office/drawing/2014/main" id="{7ED47412-28B2-4F9F-8921-13FD817FBCB8}"/>
              </a:ext>
            </a:extLst>
          </p:cNvPr>
          <p:cNvSpPr>
            <a:spLocks noGrp="1"/>
          </p:cNvSpPr>
          <p:nvPr>
            <p:ph idx="1"/>
          </p:nvPr>
        </p:nvSpPr>
        <p:spPr>
          <a:xfrm>
            <a:off x="965200" y="4572002"/>
            <a:ext cx="10261600" cy="1202995"/>
          </a:xfrm>
        </p:spPr>
        <p:txBody>
          <a:bodyPr vert="horz" lIns="91440" tIns="45720" rIns="91440" bIns="45720" rtlCol="0">
            <a:normAutofit/>
          </a:bodyPr>
          <a:lstStyle/>
          <a:p>
            <a:pPr marL="0" indent="0">
              <a:buNone/>
            </a:pPr>
            <a:r>
              <a:rPr lang="en-US" sz="3200" dirty="0"/>
              <a:t>Official Documentation - Docs and KBs</a:t>
            </a:r>
          </a:p>
        </p:txBody>
      </p:sp>
    </p:spTree>
    <p:extLst>
      <p:ext uri="{BB962C8B-B14F-4D97-AF65-F5344CB8AC3E}">
        <p14:creationId xmlns:p14="http://schemas.microsoft.com/office/powerpoint/2010/main" val="3571193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6CCDB-7989-4147-A26E-DA691C9E8C1E}"/>
              </a:ext>
            </a:extLst>
          </p:cNvPr>
          <p:cNvSpPr>
            <a:spLocks noGrp="1"/>
          </p:cNvSpPr>
          <p:nvPr>
            <p:ph type="title"/>
          </p:nvPr>
        </p:nvSpPr>
        <p:spPr>
          <a:xfrm>
            <a:off x="838200" y="365125"/>
            <a:ext cx="10515600" cy="1325563"/>
          </a:xfrm>
        </p:spPr>
        <p:txBody>
          <a:bodyPr/>
          <a:lstStyle/>
          <a:p>
            <a:r>
              <a:rPr lang="en-US"/>
              <a:t>VMware Docs</a:t>
            </a:r>
            <a:br>
              <a:rPr lang="en-US"/>
            </a:br>
            <a:r>
              <a:rPr lang="en-US" sz="2200">
                <a:hlinkClick r:id="rId2"/>
              </a:rPr>
              <a:t>https://docs.vmware.com</a:t>
            </a:r>
            <a:r>
              <a:rPr lang="en-US" sz="2200"/>
              <a:t> </a:t>
            </a:r>
            <a:endParaRPr lang="en-US" sz="2200" dirty="0"/>
          </a:p>
        </p:txBody>
      </p:sp>
      <p:pic>
        <p:nvPicPr>
          <p:cNvPr id="5" name="Content Placeholder 4">
            <a:extLst>
              <a:ext uri="{FF2B5EF4-FFF2-40B4-BE49-F238E27FC236}">
                <a16:creationId xmlns:a16="http://schemas.microsoft.com/office/drawing/2014/main" id="{5D56730B-8A89-46FB-BD9E-EF3811F25D1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63918" y="365125"/>
            <a:ext cx="5268060" cy="1114581"/>
          </a:xfrm>
        </p:spPr>
      </p:pic>
      <p:pic>
        <p:nvPicPr>
          <p:cNvPr id="7" name="Picture 6" descr="A screenshot of a cell phone&#10;&#10;Description automatically generated">
            <a:extLst>
              <a:ext uri="{FF2B5EF4-FFF2-40B4-BE49-F238E27FC236}">
                <a16:creationId xmlns:a16="http://schemas.microsoft.com/office/drawing/2014/main" id="{0A093623-4D39-4A39-B46A-BD253F8E1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098" y="2115990"/>
            <a:ext cx="11073809" cy="3825957"/>
          </a:xfrm>
          <a:prstGeom prst="rect">
            <a:avLst/>
          </a:prstGeom>
        </p:spPr>
      </p:pic>
    </p:spTree>
    <p:extLst>
      <p:ext uri="{BB962C8B-B14F-4D97-AF65-F5344CB8AC3E}">
        <p14:creationId xmlns:p14="http://schemas.microsoft.com/office/powerpoint/2010/main" val="40474261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6CCDB-7989-4147-A26E-DA691C9E8C1E}"/>
              </a:ext>
            </a:extLst>
          </p:cNvPr>
          <p:cNvSpPr>
            <a:spLocks noGrp="1"/>
          </p:cNvSpPr>
          <p:nvPr>
            <p:ph type="title"/>
          </p:nvPr>
        </p:nvSpPr>
        <p:spPr/>
        <p:txBody>
          <a:bodyPr/>
          <a:lstStyle/>
          <a:p>
            <a:r>
              <a:rPr lang="en-US" dirty="0"/>
              <a:t>Customized VMware Docs?</a:t>
            </a:r>
            <a:br>
              <a:rPr lang="en-US" dirty="0"/>
            </a:br>
            <a:r>
              <a:rPr lang="en-US" sz="2400" dirty="0">
                <a:hlinkClick r:id="rId2"/>
              </a:rPr>
              <a:t>https://docs.vmware.com</a:t>
            </a:r>
            <a:r>
              <a:rPr lang="en-US" sz="2400" dirty="0"/>
              <a:t> </a:t>
            </a:r>
            <a:r>
              <a:rPr lang="en-US" sz="2200" dirty="0"/>
              <a:t>							</a:t>
            </a:r>
          </a:p>
        </p:txBody>
      </p:sp>
      <p:sp>
        <p:nvSpPr>
          <p:cNvPr id="10" name="Content Placeholder 9">
            <a:extLst>
              <a:ext uri="{FF2B5EF4-FFF2-40B4-BE49-F238E27FC236}">
                <a16:creationId xmlns:a16="http://schemas.microsoft.com/office/drawing/2014/main" id="{C9FEA132-B5DC-46E3-8E58-453260CF63C8}"/>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Tips and Tricks for Building Customized VMware Docs - </a:t>
            </a:r>
            <a:r>
              <a:rPr lang="en-US" dirty="0">
                <a:hlinkClick r:id="rId3"/>
              </a:rPr>
              <a:t>http://blog.thenetworknerd.com/2018/12/07/tips-and-tricks-for-building-customized-vmware-docs/</a:t>
            </a:r>
            <a:r>
              <a:rPr lang="en-US" dirty="0"/>
              <a:t> </a:t>
            </a:r>
          </a:p>
        </p:txBody>
      </p:sp>
      <p:pic>
        <p:nvPicPr>
          <p:cNvPr id="12" name="Picture 11">
            <a:extLst>
              <a:ext uri="{FF2B5EF4-FFF2-40B4-BE49-F238E27FC236}">
                <a16:creationId xmlns:a16="http://schemas.microsoft.com/office/drawing/2014/main" id="{CC8FD19A-B35D-4FA5-9A7A-ED81AE085E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5422" y="568843"/>
            <a:ext cx="2598758" cy="549828"/>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92138FAE-EB16-4FE0-92F1-8D50D515DB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6516" y="2164487"/>
            <a:ext cx="6900530" cy="1999787"/>
          </a:xfrm>
          <a:prstGeom prst="rect">
            <a:avLst/>
          </a:prstGeom>
        </p:spPr>
      </p:pic>
    </p:spTree>
    <p:extLst>
      <p:ext uri="{BB962C8B-B14F-4D97-AF65-F5344CB8AC3E}">
        <p14:creationId xmlns:p14="http://schemas.microsoft.com/office/powerpoint/2010/main" val="359705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36A2E-1E7F-4D35-83E7-0F335A82D608}"/>
              </a:ext>
            </a:extLst>
          </p:cNvPr>
          <p:cNvSpPr>
            <a:spLocks noGrp="1"/>
          </p:cNvSpPr>
          <p:nvPr>
            <p:ph type="title"/>
          </p:nvPr>
        </p:nvSpPr>
        <p:spPr/>
        <p:txBody>
          <a:bodyPr/>
          <a:lstStyle/>
          <a:p>
            <a:r>
              <a:rPr lang="en-US" dirty="0"/>
              <a:t>VMware Knowledge Base</a:t>
            </a:r>
            <a:br>
              <a:rPr lang="en-US" dirty="0"/>
            </a:br>
            <a:r>
              <a:rPr lang="en-US" sz="2400" dirty="0">
                <a:hlinkClick r:id="rId2"/>
              </a:rPr>
              <a:t>https://kb.vmware.com/s</a:t>
            </a:r>
            <a:endParaRPr lang="en-US" sz="2400" dirty="0"/>
          </a:p>
        </p:txBody>
      </p:sp>
      <p:sp>
        <p:nvSpPr>
          <p:cNvPr id="6" name="Content Placeholder 5">
            <a:extLst>
              <a:ext uri="{FF2B5EF4-FFF2-40B4-BE49-F238E27FC236}">
                <a16:creationId xmlns:a16="http://schemas.microsoft.com/office/drawing/2014/main" id="{33ACBB2C-78F6-4850-AA05-BAA88EFCA053}"/>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KBs and Beyond – Exploring the VMware Knowledge Base Site - </a:t>
            </a:r>
            <a:r>
              <a:rPr lang="en-US" dirty="0">
                <a:hlinkClick r:id="rId3"/>
              </a:rPr>
              <a:t>http://blog.thenetworknerd.com/2019/01/31/kbs-and-beyond-exploring-the-vmware-knowledge-base-site/</a:t>
            </a:r>
            <a:r>
              <a:rPr lang="en-US" dirty="0"/>
              <a:t> </a:t>
            </a:r>
          </a:p>
        </p:txBody>
      </p:sp>
      <p:pic>
        <p:nvPicPr>
          <p:cNvPr id="7" name="Content Placeholder 4">
            <a:extLst>
              <a:ext uri="{FF2B5EF4-FFF2-40B4-BE49-F238E27FC236}">
                <a16:creationId xmlns:a16="http://schemas.microsoft.com/office/drawing/2014/main" id="{5A6A9B39-14E0-42E0-8AD5-C03B0B2D1B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8100" y="506803"/>
            <a:ext cx="4315700" cy="758471"/>
          </a:xfrm>
          <a:prstGeom prst="rect">
            <a:avLst/>
          </a:prstGeom>
        </p:spPr>
      </p:pic>
      <p:pic>
        <p:nvPicPr>
          <p:cNvPr id="9" name="Picture 8">
            <a:extLst>
              <a:ext uri="{FF2B5EF4-FFF2-40B4-BE49-F238E27FC236}">
                <a16:creationId xmlns:a16="http://schemas.microsoft.com/office/drawing/2014/main" id="{96F8B22B-C464-4E1C-8695-A581CE24BD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3286" y="1825625"/>
            <a:ext cx="5875980" cy="2324204"/>
          </a:xfrm>
          <a:prstGeom prst="rect">
            <a:avLst/>
          </a:prstGeom>
        </p:spPr>
      </p:pic>
    </p:spTree>
    <p:extLst>
      <p:ext uri="{BB962C8B-B14F-4D97-AF65-F5344CB8AC3E}">
        <p14:creationId xmlns:p14="http://schemas.microsoft.com/office/powerpoint/2010/main" val="33353963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dog walking on a brick building&#10;&#10;Description automatically generated">
            <a:extLst>
              <a:ext uri="{FF2B5EF4-FFF2-40B4-BE49-F238E27FC236}">
                <a16:creationId xmlns:a16="http://schemas.microsoft.com/office/drawing/2014/main" id="{2651C5F8-16D9-48CA-BF49-9DA7FBD3DDB4}"/>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3754" b="11976"/>
          <a:stretch/>
        </p:blipFill>
        <p:spPr>
          <a:xfrm>
            <a:off x="20" y="10"/>
            <a:ext cx="12191980" cy="6857990"/>
          </a:xfrm>
          <a:prstGeom prst="rect">
            <a:avLst/>
          </a:prstGeom>
        </p:spPr>
      </p:pic>
      <p:sp>
        <p:nvSpPr>
          <p:cNvPr id="2" name="Title 1">
            <a:extLst>
              <a:ext uri="{FF2B5EF4-FFF2-40B4-BE49-F238E27FC236}">
                <a16:creationId xmlns:a16="http://schemas.microsoft.com/office/drawing/2014/main" id="{C8F0638B-7238-4778-8AB3-BA0B18DBD2FC}"/>
              </a:ext>
            </a:extLst>
          </p:cNvPr>
          <p:cNvSpPr>
            <a:spLocks noGrp="1"/>
          </p:cNvSpPr>
          <p:nvPr>
            <p:ph type="ctrTitle"/>
          </p:nvPr>
        </p:nvSpPr>
        <p:spPr>
          <a:xfrm>
            <a:off x="965200" y="965200"/>
            <a:ext cx="10261600" cy="3564869"/>
          </a:xfrm>
        </p:spPr>
        <p:txBody>
          <a:bodyPr>
            <a:normAutofit/>
          </a:bodyPr>
          <a:lstStyle/>
          <a:p>
            <a:pPr algn="l"/>
            <a:r>
              <a:rPr lang="en-US" sz="11500" dirty="0">
                <a:ln w="22225">
                  <a:solidFill>
                    <a:schemeClr val="tx1"/>
                  </a:solidFill>
                  <a:miter lim="800000"/>
                </a:ln>
                <a:noFill/>
              </a:rPr>
              <a:t>Tour Stop # 6</a:t>
            </a:r>
            <a:br>
              <a:rPr lang="en-US" sz="11500" dirty="0">
                <a:ln w="22225">
                  <a:solidFill>
                    <a:schemeClr val="tx1"/>
                  </a:solidFill>
                  <a:miter lim="800000"/>
                </a:ln>
                <a:noFill/>
              </a:rPr>
            </a:br>
            <a:endParaRPr lang="en-US" sz="11500" dirty="0">
              <a:ln w="22225">
                <a:solidFill>
                  <a:schemeClr val="tx1"/>
                </a:solidFill>
                <a:miter lim="800000"/>
              </a:ln>
              <a:noFill/>
            </a:endParaRPr>
          </a:p>
        </p:txBody>
      </p:sp>
      <p:sp>
        <p:nvSpPr>
          <p:cNvPr id="3" name="Subtitle 2">
            <a:extLst>
              <a:ext uri="{FF2B5EF4-FFF2-40B4-BE49-F238E27FC236}">
                <a16:creationId xmlns:a16="http://schemas.microsoft.com/office/drawing/2014/main" id="{B5F7439B-11A7-45EE-B7AD-3349B7B8B1D6}"/>
              </a:ext>
            </a:extLst>
          </p:cNvPr>
          <p:cNvSpPr>
            <a:spLocks noGrp="1"/>
          </p:cNvSpPr>
          <p:nvPr>
            <p:ph type="subTitle" idx="1"/>
          </p:nvPr>
        </p:nvSpPr>
        <p:spPr>
          <a:xfrm>
            <a:off x="965200" y="4572002"/>
            <a:ext cx="10261600" cy="1202995"/>
          </a:xfrm>
        </p:spPr>
        <p:txBody>
          <a:bodyPr>
            <a:normAutofit/>
          </a:bodyPr>
          <a:lstStyle/>
          <a:p>
            <a:pPr algn="l"/>
            <a:r>
              <a:rPr lang="en-US" sz="3200"/>
              <a:t>Blogs, Community, and More</a:t>
            </a:r>
          </a:p>
        </p:txBody>
      </p:sp>
    </p:spTree>
    <p:extLst>
      <p:ext uri="{BB962C8B-B14F-4D97-AF65-F5344CB8AC3E}">
        <p14:creationId xmlns:p14="http://schemas.microsoft.com/office/powerpoint/2010/main" val="40086700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4911-05D2-48AD-943D-526592FC739F}"/>
              </a:ext>
            </a:extLst>
          </p:cNvPr>
          <p:cNvSpPr>
            <a:spLocks noGrp="1"/>
          </p:cNvSpPr>
          <p:nvPr>
            <p:ph type="title"/>
          </p:nvPr>
        </p:nvSpPr>
        <p:spPr>
          <a:xfrm>
            <a:off x="838200" y="365125"/>
            <a:ext cx="10515600" cy="1325563"/>
          </a:xfrm>
        </p:spPr>
        <p:txBody>
          <a:bodyPr/>
          <a:lstStyle/>
          <a:p>
            <a:r>
              <a:rPr lang="en-US"/>
              <a:t>Blog Beat</a:t>
            </a:r>
            <a:br>
              <a:rPr lang="en-US"/>
            </a:br>
            <a:r>
              <a:rPr lang="en-US" sz="2200">
                <a:hlinkClick r:id="rId3"/>
              </a:rPr>
              <a:t>https://blogs.vmware.com/</a:t>
            </a:r>
            <a:endParaRPr lang="en-US" sz="2200" dirty="0"/>
          </a:p>
        </p:txBody>
      </p:sp>
      <p:sp>
        <p:nvSpPr>
          <p:cNvPr id="3" name="Content Placeholder 2">
            <a:extLst>
              <a:ext uri="{FF2B5EF4-FFF2-40B4-BE49-F238E27FC236}">
                <a16:creationId xmlns:a16="http://schemas.microsoft.com/office/drawing/2014/main" id="{BFEFEE3A-27F8-4B3A-AE9F-91ECFBF1935F}"/>
              </a:ext>
            </a:extLst>
          </p:cNvPr>
          <p:cNvSpPr>
            <a:spLocks noGrp="1"/>
          </p:cNvSpPr>
          <p:nvPr>
            <p:ph idx="1"/>
          </p:nvPr>
        </p:nvSpPr>
        <p:spPr>
          <a:xfrm>
            <a:off x="838200" y="1825625"/>
            <a:ext cx="10515600" cy="4351338"/>
          </a:xfrm>
        </p:spPr>
        <p:txBody>
          <a:bodyPr/>
          <a:lstStyle/>
          <a:p>
            <a:r>
              <a:rPr lang="en-US" dirty="0"/>
              <a:t>Aggregation of VMware and VMTN Network member blogs</a:t>
            </a:r>
          </a:p>
          <a:p>
            <a:r>
              <a:rPr lang="en-US" dirty="0"/>
              <a:t>VMware only feed - </a:t>
            </a:r>
            <a:r>
              <a:rPr lang="en-US" dirty="0">
                <a:hlinkClick r:id="rId4"/>
              </a:rPr>
              <a:t>https://blogs.vmware.com/all-vmware-blogs</a:t>
            </a:r>
            <a:endParaRPr lang="en-US" dirty="0"/>
          </a:p>
          <a:p>
            <a:endParaRPr lang="en-US" dirty="0"/>
          </a:p>
          <a:p>
            <a:r>
              <a:rPr lang="en-US" dirty="0"/>
              <a:t>Should you </a:t>
            </a:r>
            <a:r>
              <a:rPr lang="en-US" dirty="0">
                <a:hlinkClick r:id="rId5"/>
              </a:rPr>
              <a:t>sign up</a:t>
            </a:r>
            <a:r>
              <a:rPr lang="en-US" dirty="0"/>
              <a:t>?</a:t>
            </a:r>
          </a:p>
          <a:p>
            <a:endParaRPr lang="en-US" dirty="0"/>
          </a:p>
          <a:p>
            <a:endParaRPr lang="en-US" dirty="0"/>
          </a:p>
        </p:txBody>
      </p:sp>
      <p:pic>
        <p:nvPicPr>
          <p:cNvPr id="5" name="Picture 4">
            <a:extLst>
              <a:ext uri="{FF2B5EF4-FFF2-40B4-BE49-F238E27FC236}">
                <a16:creationId xmlns:a16="http://schemas.microsoft.com/office/drawing/2014/main" id="{1075648A-E8D9-440E-ACA0-3A36713DA0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1892" y="365125"/>
            <a:ext cx="3751908" cy="1157130"/>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F4F084D2-0EFB-46A5-B3B1-19D8F04BB1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3390" y="3016574"/>
            <a:ext cx="6263852" cy="3476301"/>
          </a:xfrm>
          <a:prstGeom prst="rect">
            <a:avLst/>
          </a:prstGeom>
        </p:spPr>
      </p:pic>
    </p:spTree>
    <p:extLst>
      <p:ext uri="{BB962C8B-B14F-4D97-AF65-F5344CB8AC3E}">
        <p14:creationId xmlns:p14="http://schemas.microsoft.com/office/powerpoint/2010/main" val="16711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7BBA1-36A6-4458-BEA2-31D1B2CE7472}"/>
              </a:ext>
            </a:extLst>
          </p:cNvPr>
          <p:cNvSpPr>
            <a:spLocks noGrp="1"/>
          </p:cNvSpPr>
          <p:nvPr>
            <p:ph type="title"/>
          </p:nvPr>
        </p:nvSpPr>
        <p:spPr/>
        <p:txBody>
          <a:bodyPr/>
          <a:lstStyle/>
          <a:p>
            <a:r>
              <a:rPr lang="en-US" dirty="0"/>
              <a:t>Build Numbers and Versions – </a:t>
            </a:r>
            <a:r>
              <a:rPr lang="en-US" dirty="0">
                <a:hlinkClick r:id="rId3"/>
              </a:rPr>
              <a:t>KB 1014508</a:t>
            </a:r>
            <a:endParaRPr lang="en-US" dirty="0"/>
          </a:p>
        </p:txBody>
      </p:sp>
      <p:pic>
        <p:nvPicPr>
          <p:cNvPr id="5" name="Picture 4" descr="A close up of a logo&#10;&#10;Description automatically generated">
            <a:extLst>
              <a:ext uri="{FF2B5EF4-FFF2-40B4-BE49-F238E27FC236}">
                <a16:creationId xmlns:a16="http://schemas.microsoft.com/office/drawing/2014/main" id="{C8D177B8-7C72-496A-B6E8-FE412EBCA0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282" y="1379461"/>
            <a:ext cx="6804551" cy="622453"/>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67C4F20-C636-490E-9E26-23CDD2CCE9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184" y="2042932"/>
            <a:ext cx="11581393" cy="4240909"/>
          </a:xfrm>
          <a:prstGeom prst="rect">
            <a:avLst/>
          </a:prstGeom>
        </p:spPr>
      </p:pic>
    </p:spTree>
    <p:extLst>
      <p:ext uri="{BB962C8B-B14F-4D97-AF65-F5344CB8AC3E}">
        <p14:creationId xmlns:p14="http://schemas.microsoft.com/office/powerpoint/2010/main" val="21731182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5D59A-5E7F-4D91-A12A-BD15845FAC65}"/>
              </a:ext>
            </a:extLst>
          </p:cNvPr>
          <p:cNvSpPr>
            <a:spLocks noGrp="1"/>
          </p:cNvSpPr>
          <p:nvPr>
            <p:ph type="title"/>
          </p:nvPr>
        </p:nvSpPr>
        <p:spPr>
          <a:xfrm>
            <a:off x="838200" y="365125"/>
            <a:ext cx="10515600" cy="655601"/>
          </a:xfrm>
        </p:spPr>
        <p:txBody>
          <a:bodyPr>
            <a:normAutofit fontScale="90000"/>
          </a:bodyPr>
          <a:lstStyle/>
          <a:p>
            <a:r>
              <a:rPr lang="en-US" dirty="0"/>
              <a:t>Interesting Blogs to Follow</a:t>
            </a:r>
          </a:p>
        </p:txBody>
      </p:sp>
      <p:sp>
        <p:nvSpPr>
          <p:cNvPr id="3" name="Content Placeholder 2">
            <a:extLst>
              <a:ext uri="{FF2B5EF4-FFF2-40B4-BE49-F238E27FC236}">
                <a16:creationId xmlns:a16="http://schemas.microsoft.com/office/drawing/2014/main" id="{41226997-E101-466C-BA38-F65CAC72FC1D}"/>
              </a:ext>
            </a:extLst>
          </p:cNvPr>
          <p:cNvSpPr>
            <a:spLocks noGrp="1"/>
          </p:cNvSpPr>
          <p:nvPr>
            <p:ph idx="1"/>
          </p:nvPr>
        </p:nvSpPr>
        <p:spPr>
          <a:xfrm>
            <a:off x="838200" y="930350"/>
            <a:ext cx="10515600" cy="5246614"/>
          </a:xfrm>
        </p:spPr>
        <p:txBody>
          <a:bodyPr>
            <a:noAutofit/>
          </a:bodyPr>
          <a:lstStyle/>
          <a:p>
            <a:r>
              <a:rPr lang="en-US" sz="1700" dirty="0">
                <a:hlinkClick r:id="rId2"/>
              </a:rPr>
              <a:t>VMware Cloud Provider Blog</a:t>
            </a:r>
            <a:endParaRPr lang="en-US" sz="1700" dirty="0"/>
          </a:p>
          <a:p>
            <a:pPr lvl="1"/>
            <a:r>
              <a:rPr lang="en-US" sz="1700" dirty="0"/>
              <a:t>Stay on top of the current news in the world of VMware service providers.</a:t>
            </a:r>
          </a:p>
          <a:p>
            <a:r>
              <a:rPr lang="en-US" sz="1700" dirty="0">
                <a:hlinkClick r:id="rId3"/>
              </a:rPr>
              <a:t>VMware Support Insider</a:t>
            </a:r>
            <a:endParaRPr lang="en-US" sz="1700" dirty="0"/>
          </a:p>
          <a:p>
            <a:pPr lvl="1"/>
            <a:r>
              <a:rPr lang="en-US" sz="1700" dirty="0"/>
              <a:t>Keep track of the latest set of KBs released, and subscribe to the ones that are most important.  Learn about new enhancements to VMware Skyline and other news.</a:t>
            </a:r>
          </a:p>
          <a:p>
            <a:r>
              <a:rPr lang="en-US" sz="1700" dirty="0">
                <a:hlinkClick r:id="rId4"/>
              </a:rPr>
              <a:t>VMware Careers</a:t>
            </a:r>
            <a:endParaRPr lang="en-US" sz="1700" dirty="0"/>
          </a:p>
          <a:p>
            <a:pPr lvl="1"/>
            <a:r>
              <a:rPr lang="en-US" sz="1700" dirty="0"/>
              <a:t>Did you know we had a careers blog?  Maybe this can give candidates some idea of what it's like to be a part of VMware.</a:t>
            </a:r>
          </a:p>
          <a:p>
            <a:r>
              <a:rPr lang="en-US" sz="1700" dirty="0">
                <a:hlinkClick r:id="rId5"/>
              </a:rPr>
              <a:t>VMware Education</a:t>
            </a:r>
            <a:endParaRPr lang="en-US" sz="1700" dirty="0"/>
          </a:p>
          <a:p>
            <a:pPr lvl="1"/>
            <a:r>
              <a:rPr lang="en-US" sz="1700" dirty="0"/>
              <a:t>Are you paying attention to the certification programs and how they have changed or what new courses might be offered?  This is the place.</a:t>
            </a:r>
          </a:p>
          <a:p>
            <a:r>
              <a:rPr lang="en-US" sz="1700" dirty="0">
                <a:hlinkClick r:id="rId6"/>
              </a:rPr>
              <a:t>VMware Open Source Blog</a:t>
            </a:r>
            <a:endParaRPr lang="en-US" sz="1700" dirty="0"/>
          </a:p>
          <a:p>
            <a:pPr lvl="1"/>
            <a:r>
              <a:rPr lang="en-US" sz="1700" dirty="0"/>
              <a:t>What is VMware up to in the open source world?  What is it like to work in the VMware Open Source Technology Center?  Get the answers to these questions and more!</a:t>
            </a:r>
          </a:p>
          <a:p>
            <a:r>
              <a:rPr lang="en-US" sz="1700" dirty="0">
                <a:hlinkClick r:id="rId7"/>
              </a:rPr>
              <a:t>VMware Cloud Advocacy Team Blog</a:t>
            </a:r>
            <a:endParaRPr lang="en-US" sz="1700" dirty="0"/>
          </a:p>
          <a:p>
            <a:pPr lvl="1"/>
            <a:r>
              <a:rPr lang="en-US" sz="1700" dirty="0"/>
              <a:t>If you're trying to develop applications or operate in native public clouds and want to see examples of best practices, this is the place.</a:t>
            </a:r>
          </a:p>
          <a:p>
            <a:r>
              <a:rPr lang="en-US" sz="1700" dirty="0">
                <a:hlinkClick r:id="rId8"/>
              </a:rPr>
              <a:t>VMware Cloud Native Apps Blog</a:t>
            </a:r>
            <a:endParaRPr lang="en-US" sz="1700" dirty="0"/>
          </a:p>
          <a:p>
            <a:pPr lvl="1"/>
            <a:r>
              <a:rPr lang="en-US" sz="1700" dirty="0"/>
              <a:t>Read when you want or subscribe.</a:t>
            </a:r>
          </a:p>
        </p:txBody>
      </p:sp>
    </p:spTree>
    <p:extLst>
      <p:ext uri="{BB962C8B-B14F-4D97-AF65-F5344CB8AC3E}">
        <p14:creationId xmlns:p14="http://schemas.microsoft.com/office/powerpoint/2010/main" val="28678457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A613D-8E2B-4F57-B80A-AF1D29EA4839}"/>
              </a:ext>
            </a:extLst>
          </p:cNvPr>
          <p:cNvSpPr>
            <a:spLocks noGrp="1"/>
          </p:cNvSpPr>
          <p:nvPr>
            <p:ph type="title"/>
          </p:nvPr>
        </p:nvSpPr>
        <p:spPr>
          <a:xfrm>
            <a:off x="838200" y="365126"/>
            <a:ext cx="10515600" cy="958066"/>
          </a:xfrm>
        </p:spPr>
        <p:txBody>
          <a:bodyPr>
            <a:normAutofit fontScale="90000"/>
          </a:bodyPr>
          <a:lstStyle/>
          <a:p>
            <a:r>
              <a:rPr lang="en-US" dirty="0"/>
              <a:t>Helpful VMware Podcasts</a:t>
            </a:r>
            <a:br>
              <a:rPr lang="en-US" dirty="0"/>
            </a:br>
            <a:endParaRPr lang="en-US" dirty="0"/>
          </a:p>
        </p:txBody>
      </p:sp>
      <p:sp>
        <p:nvSpPr>
          <p:cNvPr id="3" name="Content Placeholder 2">
            <a:extLst>
              <a:ext uri="{FF2B5EF4-FFF2-40B4-BE49-F238E27FC236}">
                <a16:creationId xmlns:a16="http://schemas.microsoft.com/office/drawing/2014/main" id="{B55F4958-A8CC-4A07-9DA6-8AB3076D2E43}"/>
              </a:ext>
            </a:extLst>
          </p:cNvPr>
          <p:cNvSpPr>
            <a:spLocks noGrp="1"/>
          </p:cNvSpPr>
          <p:nvPr>
            <p:ph idx="1"/>
          </p:nvPr>
        </p:nvSpPr>
        <p:spPr/>
        <p:txBody>
          <a:bodyPr/>
          <a:lstStyle/>
          <a:p>
            <a:r>
              <a:rPr lang="en-US" dirty="0"/>
              <a:t>VMware Communities Roundtable Podcast</a:t>
            </a:r>
          </a:p>
          <a:p>
            <a:pPr lvl="1"/>
            <a:r>
              <a:rPr lang="en-US" dirty="0">
                <a:hlinkClick r:id="rId2"/>
              </a:rPr>
              <a:t>https://www.talkshoe.com/show/vmware-communities-roundtable</a:t>
            </a:r>
            <a:endParaRPr lang="en-US" dirty="0"/>
          </a:p>
          <a:p>
            <a:endParaRPr lang="en-US" dirty="0"/>
          </a:p>
          <a:p>
            <a:endParaRPr lang="en-US" dirty="0"/>
          </a:p>
          <a:p>
            <a:r>
              <a:rPr lang="en-US" dirty="0"/>
              <a:t>Virtually Speaking Podcast</a:t>
            </a:r>
          </a:p>
          <a:p>
            <a:pPr lvl="1"/>
            <a:r>
              <a:rPr lang="en-US" dirty="0">
                <a:hlinkClick r:id="rId3"/>
              </a:rPr>
              <a:t>https://www.vspeakingpodcast.com/</a:t>
            </a:r>
            <a:endParaRPr lang="en-US" dirty="0"/>
          </a:p>
          <a:p>
            <a:pPr marL="457200" lvl="1" indent="0">
              <a:buNone/>
            </a:pPr>
            <a:endParaRPr lang="en-US" dirty="0"/>
          </a:p>
        </p:txBody>
      </p:sp>
    </p:spTree>
    <p:extLst>
      <p:ext uri="{BB962C8B-B14F-4D97-AF65-F5344CB8AC3E}">
        <p14:creationId xmlns:p14="http://schemas.microsoft.com/office/powerpoint/2010/main" val="25793634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C2B43-EF72-4636-ADCD-87C338DC31D2}"/>
              </a:ext>
            </a:extLst>
          </p:cNvPr>
          <p:cNvSpPr>
            <a:spLocks noGrp="1"/>
          </p:cNvSpPr>
          <p:nvPr>
            <p:ph type="title"/>
          </p:nvPr>
        </p:nvSpPr>
        <p:spPr/>
        <p:txBody>
          <a:bodyPr/>
          <a:lstStyle/>
          <a:p>
            <a:r>
              <a:rPr lang="en-US" dirty="0"/>
              <a:t>VMworld On-Demand Video Library</a:t>
            </a:r>
            <a:br>
              <a:rPr lang="en-US" dirty="0"/>
            </a:br>
            <a:r>
              <a:rPr lang="en-US" sz="2800" dirty="0">
                <a:hlinkClick r:id="rId2"/>
              </a:rPr>
              <a:t>https://videos.vmworld.com</a:t>
            </a:r>
            <a:endParaRPr lang="en-US" sz="2800" dirty="0"/>
          </a:p>
        </p:txBody>
      </p:sp>
      <p:sp>
        <p:nvSpPr>
          <p:cNvPr id="3" name="Content Placeholder 2">
            <a:extLst>
              <a:ext uri="{FF2B5EF4-FFF2-40B4-BE49-F238E27FC236}">
                <a16:creationId xmlns:a16="http://schemas.microsoft.com/office/drawing/2014/main" id="{002C7CCE-A269-42F7-ADEA-28799C37546F}"/>
              </a:ext>
            </a:extLst>
          </p:cNvPr>
          <p:cNvSpPr>
            <a:spLocks noGrp="1"/>
          </p:cNvSpPr>
          <p:nvPr>
            <p:ph idx="1"/>
          </p:nvPr>
        </p:nvSpPr>
        <p:spPr/>
        <p:txBody>
          <a:bodyPr/>
          <a:lstStyle/>
          <a:p>
            <a:r>
              <a:rPr lang="en-US" dirty="0"/>
              <a:t>Searchable archive of VMworld US / VMworld Europe presentations</a:t>
            </a:r>
          </a:p>
          <a:p>
            <a:endParaRPr lang="en-US" dirty="0"/>
          </a:p>
          <a:p>
            <a:r>
              <a:rPr lang="en-US" dirty="0"/>
              <a:t>Download PDFs of slide decks</a:t>
            </a:r>
          </a:p>
          <a:p>
            <a:endParaRPr lang="en-US" dirty="0"/>
          </a:p>
          <a:p>
            <a:r>
              <a:rPr lang="en-US" dirty="0"/>
              <a:t>Requires a free My VMworld account to sign in</a:t>
            </a:r>
          </a:p>
          <a:p>
            <a:pPr lvl="1"/>
            <a:r>
              <a:rPr lang="en-US" dirty="0"/>
              <a:t>All content free to access</a:t>
            </a:r>
          </a:p>
        </p:txBody>
      </p:sp>
    </p:spTree>
    <p:extLst>
      <p:ext uri="{BB962C8B-B14F-4D97-AF65-F5344CB8AC3E}">
        <p14:creationId xmlns:p14="http://schemas.microsoft.com/office/powerpoint/2010/main" val="41706341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7A156-6D77-4826-9CCD-79012A8E8E95}"/>
              </a:ext>
            </a:extLst>
          </p:cNvPr>
          <p:cNvSpPr>
            <a:spLocks noGrp="1"/>
          </p:cNvSpPr>
          <p:nvPr>
            <p:ph type="title"/>
          </p:nvPr>
        </p:nvSpPr>
        <p:spPr/>
        <p:txBody>
          <a:bodyPr>
            <a:normAutofit/>
          </a:bodyPr>
          <a:lstStyle/>
          <a:p>
            <a:pPr algn="r"/>
            <a:br>
              <a:rPr lang="en-US" sz="2200" dirty="0">
                <a:hlinkClick r:id="rId2"/>
              </a:rPr>
            </a:br>
            <a:r>
              <a:rPr lang="en-US" sz="3000" dirty="0">
                <a:hlinkClick r:id="rId2"/>
              </a:rPr>
              <a:t>https://code.vmware.com/join</a:t>
            </a:r>
            <a:endParaRPr lang="en-US" sz="3000" dirty="0"/>
          </a:p>
        </p:txBody>
      </p:sp>
      <p:sp>
        <p:nvSpPr>
          <p:cNvPr id="6" name="Content Placeholder 5">
            <a:extLst>
              <a:ext uri="{FF2B5EF4-FFF2-40B4-BE49-F238E27FC236}">
                <a16:creationId xmlns:a16="http://schemas.microsoft.com/office/drawing/2014/main" id="{C643484A-3381-458F-A709-863DD76C96B6}"/>
              </a:ext>
            </a:extLst>
          </p:cNvPr>
          <p:cNvSpPr>
            <a:spLocks noGrp="1"/>
          </p:cNvSpPr>
          <p:nvPr>
            <p:ph sz="half" idx="1"/>
          </p:nvPr>
        </p:nvSpPr>
        <p:spPr/>
        <p:txBody>
          <a:bodyPr/>
          <a:lstStyle/>
          <a:p>
            <a:r>
              <a:rPr lang="en-US" dirty="0"/>
              <a:t>Forums </a:t>
            </a:r>
          </a:p>
          <a:p>
            <a:endParaRPr lang="en-US" dirty="0"/>
          </a:p>
          <a:p>
            <a:r>
              <a:rPr lang="en-US" dirty="0"/>
              <a:t>SDKs</a:t>
            </a:r>
          </a:p>
          <a:p>
            <a:endParaRPr lang="en-US" dirty="0"/>
          </a:p>
          <a:p>
            <a:r>
              <a:rPr lang="en-US" dirty="0"/>
              <a:t>API Reference</a:t>
            </a:r>
          </a:p>
          <a:p>
            <a:endParaRPr lang="en-US" dirty="0"/>
          </a:p>
          <a:p>
            <a:r>
              <a:rPr lang="en-US" dirty="0"/>
              <a:t>Code Samples</a:t>
            </a:r>
          </a:p>
          <a:p>
            <a:pPr marL="0" indent="0">
              <a:buNone/>
            </a:pPr>
            <a:endParaRPr lang="en-US" dirty="0"/>
          </a:p>
        </p:txBody>
      </p:sp>
      <p:sp>
        <p:nvSpPr>
          <p:cNvPr id="10" name="Content Placeholder 9">
            <a:extLst>
              <a:ext uri="{FF2B5EF4-FFF2-40B4-BE49-F238E27FC236}">
                <a16:creationId xmlns:a16="http://schemas.microsoft.com/office/drawing/2014/main" id="{D9AA45FC-9062-43F8-A66B-B7A03CD7AA52}"/>
              </a:ext>
            </a:extLst>
          </p:cNvPr>
          <p:cNvSpPr>
            <a:spLocks noGrp="1"/>
          </p:cNvSpPr>
          <p:nvPr>
            <p:ph sz="half" idx="2"/>
          </p:nvPr>
        </p:nvSpPr>
        <p:spPr/>
        <p:txBody>
          <a:bodyPr/>
          <a:lstStyle/>
          <a:p>
            <a:r>
              <a:rPr lang="en-US" dirty="0"/>
              <a:t>Slack channel</a:t>
            </a:r>
          </a:p>
          <a:p>
            <a:endParaRPr lang="en-US" dirty="0"/>
          </a:p>
          <a:p>
            <a:r>
              <a:rPr lang="en-US" dirty="0"/>
              <a:t>Developer Centers</a:t>
            </a:r>
          </a:p>
          <a:p>
            <a:pPr lvl="1"/>
            <a:r>
              <a:rPr lang="en-US" dirty="0"/>
              <a:t>vSphere</a:t>
            </a:r>
          </a:p>
          <a:p>
            <a:pPr lvl="1"/>
            <a:r>
              <a:rPr lang="en-US" dirty="0"/>
              <a:t>Cloud Native</a:t>
            </a:r>
          </a:p>
          <a:p>
            <a:pPr lvl="1"/>
            <a:r>
              <a:rPr lang="en-US" dirty="0" err="1"/>
              <a:t>VMConAWS</a:t>
            </a:r>
            <a:endParaRPr lang="en-US" dirty="0"/>
          </a:p>
          <a:p>
            <a:pPr lvl="1"/>
            <a:r>
              <a:rPr lang="en-US" dirty="0"/>
              <a:t>NSX</a:t>
            </a:r>
          </a:p>
          <a:p>
            <a:pPr lvl="1"/>
            <a:r>
              <a:rPr lang="en-US" dirty="0"/>
              <a:t>WS1</a:t>
            </a:r>
          </a:p>
        </p:txBody>
      </p:sp>
      <p:pic>
        <p:nvPicPr>
          <p:cNvPr id="8" name="Content Placeholder 4">
            <a:extLst>
              <a:ext uri="{FF2B5EF4-FFF2-40B4-BE49-F238E27FC236}">
                <a16:creationId xmlns:a16="http://schemas.microsoft.com/office/drawing/2014/main" id="{4E414C61-2BDB-4E79-B3A5-944A81A8F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180" y="248001"/>
            <a:ext cx="5734850" cy="1124107"/>
          </a:xfrm>
          <a:prstGeom prst="rect">
            <a:avLst/>
          </a:prstGeom>
        </p:spPr>
      </p:pic>
    </p:spTree>
    <p:extLst>
      <p:ext uri="{BB962C8B-B14F-4D97-AF65-F5344CB8AC3E}">
        <p14:creationId xmlns:p14="http://schemas.microsoft.com/office/powerpoint/2010/main" val="343105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45A27-B458-41D7-97D7-7714A5401B83}"/>
              </a:ext>
            </a:extLst>
          </p:cNvPr>
          <p:cNvSpPr>
            <a:spLocks noGrp="1"/>
          </p:cNvSpPr>
          <p:nvPr>
            <p:ph type="title"/>
          </p:nvPr>
        </p:nvSpPr>
        <p:spPr>
          <a:xfrm>
            <a:off x="1136428" y="627564"/>
            <a:ext cx="7474172" cy="1325563"/>
          </a:xfrm>
        </p:spPr>
        <p:txBody>
          <a:bodyPr>
            <a:normAutofit/>
          </a:bodyPr>
          <a:lstStyle/>
          <a:p>
            <a:r>
              <a:rPr lang="en-US" dirty="0"/>
              <a:t>Project Clarity</a:t>
            </a:r>
            <a:br>
              <a:rPr lang="en-US" dirty="0"/>
            </a:br>
            <a:r>
              <a:rPr lang="en-US" sz="3400" dirty="0">
                <a:hlinkClick r:id="rId2"/>
              </a:rPr>
              <a:t>https://clarity.design/</a:t>
            </a:r>
            <a:endParaRPr lang="en-US" sz="3400" dirty="0"/>
          </a:p>
        </p:txBody>
      </p:sp>
      <p:sp>
        <p:nvSpPr>
          <p:cNvPr id="3" name="Content Placeholder 2">
            <a:extLst>
              <a:ext uri="{FF2B5EF4-FFF2-40B4-BE49-F238E27FC236}">
                <a16:creationId xmlns:a16="http://schemas.microsoft.com/office/drawing/2014/main" id="{25A86105-1DB8-49A9-ACCE-CA592AA380BB}"/>
              </a:ext>
            </a:extLst>
          </p:cNvPr>
          <p:cNvSpPr>
            <a:spLocks noGrp="1"/>
          </p:cNvSpPr>
          <p:nvPr>
            <p:ph idx="1"/>
          </p:nvPr>
        </p:nvSpPr>
        <p:spPr>
          <a:xfrm>
            <a:off x="1136429" y="1953127"/>
            <a:ext cx="7672645" cy="4511468"/>
          </a:xfrm>
        </p:spPr>
        <p:txBody>
          <a:bodyPr anchor="ctr">
            <a:normAutofit/>
          </a:bodyPr>
          <a:lstStyle/>
          <a:p>
            <a:r>
              <a:rPr lang="en-US" sz="2400" dirty="0"/>
              <a:t>Project Clarity is an open source design system that brings together UX guidelines, an HTML/CSS framework, and Angular components. </a:t>
            </a:r>
          </a:p>
          <a:p>
            <a:pPr lvl="1"/>
            <a:r>
              <a:rPr lang="en-US" sz="2000" dirty="0"/>
              <a:t>Used by over 100 VMware products!</a:t>
            </a:r>
          </a:p>
          <a:p>
            <a:pPr lvl="1"/>
            <a:r>
              <a:rPr lang="en-US" sz="2000" dirty="0"/>
              <a:t>Blog link - </a:t>
            </a:r>
            <a:r>
              <a:rPr lang="en-US" sz="2000" dirty="0">
                <a:hlinkClick r:id="rId3"/>
              </a:rPr>
              <a:t>https://blogs.vmware.com/opensource/2018/12/04/announcing-clarity-1-0/</a:t>
            </a:r>
            <a:endParaRPr lang="en-US" sz="2000" dirty="0"/>
          </a:p>
          <a:p>
            <a:endParaRPr lang="en-US" sz="2400" dirty="0"/>
          </a:p>
          <a:p>
            <a:r>
              <a:rPr lang="en-US" sz="2400" dirty="0"/>
              <a:t>GitHub repository link - </a:t>
            </a:r>
            <a:r>
              <a:rPr lang="en-US" sz="2400" dirty="0">
                <a:hlinkClick r:id="rId4"/>
              </a:rPr>
              <a:t>https://github.com/vmware/clarity/</a:t>
            </a:r>
            <a:endParaRPr lang="en-US" sz="24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215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F195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sign&#10;&#10;Description automatically generated">
            <a:extLst>
              <a:ext uri="{FF2B5EF4-FFF2-40B4-BE49-F238E27FC236}">
                <a16:creationId xmlns:a16="http://schemas.microsoft.com/office/drawing/2014/main" id="{5E55EF35-AD77-403F-A65D-3473DACD55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4442" y="3246239"/>
            <a:ext cx="1462088" cy="365522"/>
          </a:xfrm>
          <a:prstGeom prst="rect">
            <a:avLst/>
          </a:prstGeom>
        </p:spPr>
      </p:pic>
    </p:spTree>
    <p:extLst>
      <p:ext uri="{BB962C8B-B14F-4D97-AF65-F5344CB8AC3E}">
        <p14:creationId xmlns:p14="http://schemas.microsoft.com/office/powerpoint/2010/main" val="5872580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6DE38-D5FF-4B58-B7C5-36333F0EEEDF}"/>
              </a:ext>
            </a:extLst>
          </p:cNvPr>
          <p:cNvSpPr>
            <a:spLocks noGrp="1"/>
          </p:cNvSpPr>
          <p:nvPr>
            <p:ph type="title"/>
          </p:nvPr>
        </p:nvSpPr>
        <p:spPr/>
        <p:txBody>
          <a:bodyPr>
            <a:normAutofit/>
          </a:bodyPr>
          <a:lstStyle/>
          <a:p>
            <a:r>
              <a:rPr lang="en-US" dirty="0"/>
              <a:t>VMware Technology Network (VMTN)</a:t>
            </a:r>
            <a:br>
              <a:rPr lang="en-US" dirty="0"/>
            </a:br>
            <a:r>
              <a:rPr lang="en-US" sz="2400" dirty="0">
                <a:hlinkClick r:id="rId3"/>
              </a:rPr>
              <a:t>https://communities.vmware.com/welcome</a:t>
            </a:r>
            <a:endParaRPr lang="en-US" sz="2400" dirty="0"/>
          </a:p>
        </p:txBody>
      </p:sp>
      <p:sp>
        <p:nvSpPr>
          <p:cNvPr id="3" name="Content Placeholder 2">
            <a:extLst>
              <a:ext uri="{FF2B5EF4-FFF2-40B4-BE49-F238E27FC236}">
                <a16:creationId xmlns:a16="http://schemas.microsoft.com/office/drawing/2014/main" id="{C397C26B-29D0-4AFC-AE1A-11808FC6B9A2}"/>
              </a:ext>
            </a:extLst>
          </p:cNvPr>
          <p:cNvSpPr>
            <a:spLocks noGrp="1"/>
          </p:cNvSpPr>
          <p:nvPr>
            <p:ph idx="1"/>
          </p:nvPr>
        </p:nvSpPr>
        <p:spPr>
          <a:xfrm>
            <a:off x="838200" y="1818167"/>
            <a:ext cx="10515600" cy="4358796"/>
          </a:xfrm>
        </p:spPr>
        <p:txBody>
          <a:bodyPr/>
          <a:lstStyle/>
          <a:p>
            <a:r>
              <a:rPr lang="en-US" dirty="0"/>
              <a:t>All forums - </a:t>
            </a:r>
            <a:r>
              <a:rPr lang="en-US" sz="2200" dirty="0">
                <a:hlinkClick r:id="rId4"/>
              </a:rPr>
              <a:t>https://communities.vmware.com/community/vmtn/overview</a:t>
            </a:r>
            <a:endParaRPr lang="en-US" sz="2200" dirty="0"/>
          </a:p>
          <a:p>
            <a:endParaRPr lang="en-US" dirty="0"/>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1A49195C-0BEF-41F9-B062-D990B79E1C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672" y="2582549"/>
            <a:ext cx="11603631" cy="1692901"/>
          </a:xfrm>
          <a:prstGeom prst="rect">
            <a:avLst/>
          </a:prstGeom>
        </p:spPr>
      </p:pic>
    </p:spTree>
    <p:extLst>
      <p:ext uri="{BB962C8B-B14F-4D97-AF65-F5344CB8AC3E}">
        <p14:creationId xmlns:p14="http://schemas.microsoft.com/office/powerpoint/2010/main" val="32063869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959BE-5821-46CE-80B4-F00F1317612C}"/>
              </a:ext>
            </a:extLst>
          </p:cNvPr>
          <p:cNvSpPr>
            <a:spLocks noGrp="1"/>
          </p:cNvSpPr>
          <p:nvPr>
            <p:ph type="title"/>
          </p:nvPr>
        </p:nvSpPr>
        <p:spPr/>
        <p:txBody>
          <a:bodyPr/>
          <a:lstStyle/>
          <a:p>
            <a:r>
              <a:rPr lang="en-US" dirty="0"/>
              <a:t>VMware Design</a:t>
            </a:r>
            <a:br>
              <a:rPr lang="en-US" dirty="0"/>
            </a:br>
            <a:r>
              <a:rPr lang="en-US" sz="3400" dirty="0">
                <a:hlinkClick r:id="rId2"/>
              </a:rPr>
              <a:t>http://vmware.design/research.html</a:t>
            </a:r>
            <a:endParaRPr lang="en-US" sz="3400" dirty="0"/>
          </a:p>
        </p:txBody>
      </p:sp>
      <p:sp>
        <p:nvSpPr>
          <p:cNvPr id="3" name="Content Placeholder 2">
            <a:extLst>
              <a:ext uri="{FF2B5EF4-FFF2-40B4-BE49-F238E27FC236}">
                <a16:creationId xmlns:a16="http://schemas.microsoft.com/office/drawing/2014/main" id="{326BA1CD-A14A-4314-8459-C2925CB12EA8}"/>
              </a:ext>
            </a:extLst>
          </p:cNvPr>
          <p:cNvSpPr>
            <a:spLocks noGrp="1"/>
          </p:cNvSpPr>
          <p:nvPr>
            <p:ph idx="1"/>
          </p:nvPr>
        </p:nvSpPr>
        <p:spPr/>
        <p:txBody>
          <a:bodyPr/>
          <a:lstStyle/>
          <a:p>
            <a:r>
              <a:rPr lang="en-US" dirty="0"/>
              <a:t>Follow the link to join the VMware Design Studio Program and participate in product feedback studies</a:t>
            </a:r>
          </a:p>
          <a:p>
            <a:endParaRPr lang="en-US" dirty="0"/>
          </a:p>
          <a:p>
            <a:r>
              <a:rPr lang="en-US" dirty="0"/>
              <a:t>VMware Design Blog - </a:t>
            </a:r>
            <a:r>
              <a:rPr lang="en-US" dirty="0">
                <a:hlinkClick r:id="rId3"/>
              </a:rPr>
              <a:t>https://medium.com/vmwaredesign</a:t>
            </a:r>
            <a:endParaRPr lang="en-US" dirty="0"/>
          </a:p>
        </p:txBody>
      </p:sp>
      <p:pic>
        <p:nvPicPr>
          <p:cNvPr id="5" name="Picture 4">
            <a:extLst>
              <a:ext uri="{FF2B5EF4-FFF2-40B4-BE49-F238E27FC236}">
                <a16:creationId xmlns:a16="http://schemas.microsoft.com/office/drawing/2014/main" id="{AD3C81B0-6E99-47A5-9CA7-21DC854FFD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009" y="365125"/>
            <a:ext cx="3588159" cy="832660"/>
          </a:xfrm>
          <a:prstGeom prst="rect">
            <a:avLst/>
          </a:prstGeom>
        </p:spPr>
      </p:pic>
    </p:spTree>
    <p:extLst>
      <p:ext uri="{BB962C8B-B14F-4D97-AF65-F5344CB8AC3E}">
        <p14:creationId xmlns:p14="http://schemas.microsoft.com/office/powerpoint/2010/main" val="21163700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303E0-EB4B-4DDA-87A9-5A7035A278D4}"/>
              </a:ext>
            </a:extLst>
          </p:cNvPr>
          <p:cNvSpPr>
            <a:spLocks noGrp="1"/>
          </p:cNvSpPr>
          <p:nvPr>
            <p:ph type="title"/>
          </p:nvPr>
        </p:nvSpPr>
        <p:spPr>
          <a:xfrm>
            <a:off x="838200" y="365125"/>
            <a:ext cx="10515600" cy="1325563"/>
          </a:xfrm>
        </p:spPr>
        <p:txBody>
          <a:bodyPr>
            <a:normAutofit/>
          </a:bodyPr>
          <a:lstStyle/>
          <a:p>
            <a:r>
              <a:rPr lang="en-US"/>
              <a:t>VMware Technology Network (VMTN)</a:t>
            </a:r>
            <a:br>
              <a:rPr lang="en-US"/>
            </a:br>
            <a:r>
              <a:rPr lang="en-US" sz="2400">
                <a:hlinkClick r:id="rId2"/>
              </a:rPr>
              <a:t>https://communities.vmware.com/community/vmtn/content</a:t>
            </a:r>
            <a:endParaRPr lang="en-US" sz="2400" dirty="0"/>
          </a:p>
        </p:txBody>
      </p:sp>
      <p:pic>
        <p:nvPicPr>
          <p:cNvPr id="5" name="Content Placeholder 4" descr="A screenshot of a social media post&#10;&#10;Description automatically generated">
            <a:extLst>
              <a:ext uri="{FF2B5EF4-FFF2-40B4-BE49-F238E27FC236}">
                <a16:creationId xmlns:a16="http://schemas.microsoft.com/office/drawing/2014/main" id="{35CC972B-0DDF-4954-B373-7B718988BD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8826" y="1690688"/>
            <a:ext cx="7474675" cy="4865850"/>
          </a:xfrm>
        </p:spPr>
      </p:pic>
    </p:spTree>
    <p:extLst>
      <p:ext uri="{BB962C8B-B14F-4D97-AF65-F5344CB8AC3E}">
        <p14:creationId xmlns:p14="http://schemas.microsoft.com/office/powerpoint/2010/main" val="33414225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8694F-4B4E-4335-81EA-1CBA7D4FC6FA}"/>
              </a:ext>
            </a:extLst>
          </p:cNvPr>
          <p:cNvSpPr>
            <a:spLocks noGrp="1"/>
          </p:cNvSpPr>
          <p:nvPr>
            <p:ph type="title"/>
          </p:nvPr>
        </p:nvSpPr>
        <p:spPr/>
        <p:txBody>
          <a:bodyPr/>
          <a:lstStyle/>
          <a:p>
            <a:r>
              <a:rPr lang="en-US" dirty="0"/>
              <a:t>VMware Flings</a:t>
            </a:r>
            <a:br>
              <a:rPr lang="en-US" dirty="0"/>
            </a:br>
            <a:r>
              <a:rPr lang="en-US" sz="2200" dirty="0">
                <a:hlinkClick r:id="rId2"/>
              </a:rPr>
              <a:t>https://flings.vmware.com/</a:t>
            </a:r>
            <a:endParaRPr lang="en-US" sz="2200" dirty="0"/>
          </a:p>
        </p:txBody>
      </p:sp>
      <p:pic>
        <p:nvPicPr>
          <p:cNvPr id="5" name="Content Placeholder 4" descr="A screenshot of a cell phone&#10;&#10;Description automatically generated">
            <a:extLst>
              <a:ext uri="{FF2B5EF4-FFF2-40B4-BE49-F238E27FC236}">
                <a16:creationId xmlns:a16="http://schemas.microsoft.com/office/drawing/2014/main" id="{874FD1B3-9A72-40A8-A1C5-DC422D128B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83875" y="316595"/>
            <a:ext cx="2397316" cy="1677803"/>
          </a:xfrm>
        </p:spPr>
      </p:pic>
      <p:pic>
        <p:nvPicPr>
          <p:cNvPr id="7" name="Picture 6" descr="A screenshot of a social media post&#10;&#10;Description automatically generated">
            <a:extLst>
              <a:ext uri="{FF2B5EF4-FFF2-40B4-BE49-F238E27FC236}">
                <a16:creationId xmlns:a16="http://schemas.microsoft.com/office/drawing/2014/main" id="{709CE70A-BD70-4A61-B685-1E9229A967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296828"/>
            <a:ext cx="7767084" cy="4100904"/>
          </a:xfrm>
          <a:prstGeom prst="rect">
            <a:avLst/>
          </a:prstGeom>
        </p:spPr>
      </p:pic>
    </p:spTree>
    <p:extLst>
      <p:ext uri="{BB962C8B-B14F-4D97-AF65-F5344CB8AC3E}">
        <p14:creationId xmlns:p14="http://schemas.microsoft.com/office/powerpoint/2010/main" val="409218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E8694F-4B4E-4335-81EA-1CBA7D4FC6F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VMware Flings</a:t>
            </a:r>
            <a:br>
              <a:rPr lang="en-US" sz="2200" kern="1200" dirty="0">
                <a:solidFill>
                  <a:schemeClr val="bg1"/>
                </a:solidFill>
                <a:latin typeface="+mj-lt"/>
                <a:ea typeface="+mj-ea"/>
                <a:cs typeface="+mj-cs"/>
              </a:rPr>
            </a:br>
            <a:r>
              <a:rPr lang="en-US" sz="2200" kern="1200" dirty="0">
                <a:solidFill>
                  <a:schemeClr val="bg1"/>
                </a:solidFill>
                <a:latin typeface="+mj-lt"/>
                <a:ea typeface="+mj-ea"/>
                <a:cs typeface="+mj-cs"/>
                <a:hlinkClick r:id="rId2"/>
              </a:rPr>
              <a:t>https://flings.vmware.com/</a:t>
            </a:r>
            <a:endParaRPr lang="en-US" sz="2200" kern="1200" dirty="0">
              <a:solidFill>
                <a:schemeClr val="bg1"/>
              </a:solidFill>
              <a:latin typeface="+mj-lt"/>
              <a:ea typeface="+mj-ea"/>
              <a:cs typeface="+mj-cs"/>
            </a:endParaRPr>
          </a:p>
        </p:txBody>
      </p:sp>
      <p:pic>
        <p:nvPicPr>
          <p:cNvPr id="8" name="Content Placeholder 7" descr="A screenshot of a cell phone&#10;&#10;Description automatically generated">
            <a:extLst>
              <a:ext uri="{FF2B5EF4-FFF2-40B4-BE49-F238E27FC236}">
                <a16:creationId xmlns:a16="http://schemas.microsoft.com/office/drawing/2014/main" id="{881743D4-BD3E-4AAE-8953-21CF11DCFE2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7" y="2045728"/>
            <a:ext cx="10905066" cy="3653196"/>
          </a:xfrm>
          <a:prstGeom prst="rect">
            <a:avLst/>
          </a:prstGeom>
        </p:spPr>
      </p:pic>
    </p:spTree>
    <p:extLst>
      <p:ext uri="{BB962C8B-B14F-4D97-AF65-F5344CB8AC3E}">
        <p14:creationId xmlns:p14="http://schemas.microsoft.com/office/powerpoint/2010/main" val="1171126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A screenshot of a social media post&#10;&#10;Description automatically generated">
            <a:extLst>
              <a:ext uri="{FF2B5EF4-FFF2-40B4-BE49-F238E27FC236}">
                <a16:creationId xmlns:a16="http://schemas.microsoft.com/office/drawing/2014/main" id="{14A80087-1FC0-4239-AD8D-8A42DDA8AA43}"/>
              </a:ext>
            </a:extLst>
          </p:cNvPr>
          <p:cNvPicPr>
            <a:picLocks noChangeAspect="1"/>
          </p:cNvPicPr>
          <p:nvPr/>
        </p:nvPicPr>
        <p:blipFill rotWithShape="1">
          <a:blip r:embed="rId3">
            <a:extLst>
              <a:ext uri="{28A0092B-C50C-407E-A947-70E740481C1C}">
                <a14:useLocalDpi xmlns:a14="http://schemas.microsoft.com/office/drawing/2010/main" val="0"/>
              </a:ext>
            </a:extLst>
          </a:blip>
          <a:srcRect b="21603"/>
          <a:stretch/>
        </p:blipFill>
        <p:spPr>
          <a:xfrm>
            <a:off x="20" y="10"/>
            <a:ext cx="12191980" cy="6857990"/>
          </a:xfrm>
          <a:prstGeom prst="rect">
            <a:avLst/>
          </a:prstGeom>
        </p:spPr>
      </p:pic>
      <p:sp>
        <p:nvSpPr>
          <p:cNvPr id="25"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5C60F39B-4D55-4501-AE5D-1D384E8270C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The VMware Compatibility Guide</a:t>
            </a:r>
          </a:p>
        </p:txBody>
      </p:sp>
      <p:cxnSp>
        <p:nvCxnSpPr>
          <p:cNvPr id="24" name="Straight Connector 23">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9591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B31FF-C937-4DB2-8868-45D3F5E87F22}"/>
              </a:ext>
            </a:extLst>
          </p:cNvPr>
          <p:cNvSpPr>
            <a:spLocks noGrp="1"/>
          </p:cNvSpPr>
          <p:nvPr>
            <p:ph type="title"/>
          </p:nvPr>
        </p:nvSpPr>
        <p:spPr>
          <a:xfrm>
            <a:off x="762001" y="803325"/>
            <a:ext cx="5314536" cy="1325563"/>
          </a:xfrm>
        </p:spPr>
        <p:txBody>
          <a:bodyPr>
            <a:normAutofit/>
          </a:bodyPr>
          <a:lstStyle/>
          <a:p>
            <a:r>
              <a:rPr lang="en-US" dirty="0"/>
              <a:t>The Journey Continues</a:t>
            </a:r>
          </a:p>
        </p:txBody>
      </p:sp>
      <p:sp>
        <p:nvSpPr>
          <p:cNvPr id="3" name="Content Placeholder 2">
            <a:extLst>
              <a:ext uri="{FF2B5EF4-FFF2-40B4-BE49-F238E27FC236}">
                <a16:creationId xmlns:a16="http://schemas.microsoft.com/office/drawing/2014/main" id="{98717E00-FDCD-4B6B-977E-FC3819661F52}"/>
              </a:ext>
            </a:extLst>
          </p:cNvPr>
          <p:cNvSpPr>
            <a:spLocks noGrp="1"/>
          </p:cNvSpPr>
          <p:nvPr>
            <p:ph idx="1"/>
          </p:nvPr>
        </p:nvSpPr>
        <p:spPr>
          <a:xfrm>
            <a:off x="762000" y="2279018"/>
            <a:ext cx="6099028" cy="3375920"/>
          </a:xfrm>
        </p:spPr>
        <p:txBody>
          <a:bodyPr anchor="t">
            <a:normAutofit/>
          </a:bodyPr>
          <a:lstStyle/>
          <a:p>
            <a:r>
              <a:rPr lang="en-US" sz="2600" dirty="0"/>
              <a:t>Twitter - @</a:t>
            </a:r>
            <a:r>
              <a:rPr lang="en-US" sz="2600" dirty="0" err="1"/>
              <a:t>NetworkNerd</a:t>
            </a:r>
            <a:r>
              <a:rPr lang="en-US" sz="2600" dirty="0"/>
              <a:t>_</a:t>
            </a:r>
          </a:p>
          <a:p>
            <a:endParaRPr lang="en-US" sz="2600" dirty="0"/>
          </a:p>
          <a:p>
            <a:r>
              <a:rPr lang="en-US" sz="2600" dirty="0"/>
              <a:t>Blog – </a:t>
            </a:r>
            <a:r>
              <a:rPr lang="en-US" sz="2600" dirty="0">
                <a:hlinkClick r:id="rId2"/>
              </a:rPr>
              <a:t>http://blog.thenetworknerd.com</a:t>
            </a:r>
            <a:r>
              <a:rPr lang="en-US" sz="2600" dirty="0"/>
              <a:t> </a:t>
            </a:r>
          </a:p>
          <a:p>
            <a:endParaRPr lang="en-US" sz="2600" dirty="0"/>
          </a:p>
          <a:p>
            <a:r>
              <a:rPr lang="en-US" sz="2600" dirty="0"/>
              <a:t>Podcast – </a:t>
            </a:r>
            <a:r>
              <a:rPr lang="en-US" sz="2600" dirty="0">
                <a:hlinkClick r:id="rId3"/>
              </a:rPr>
              <a:t>http://www.nerd-journey.com</a:t>
            </a:r>
            <a:r>
              <a:rPr lang="en-US" sz="2600" dirty="0"/>
              <a:t>  </a:t>
            </a:r>
          </a:p>
          <a:p>
            <a:endParaRPr lang="en-US" sz="1800" dirty="0"/>
          </a:p>
          <a:p>
            <a:endParaRPr lang="en-US" sz="1800" dirty="0"/>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2B3E6F0-0667-48E7-ABF0-8A4A4DCBA157}"/>
              </a:ext>
            </a:extLst>
          </p:cNvPr>
          <p:cNvPicPr>
            <a:picLocks noChangeAspect="1"/>
          </p:cNvPicPr>
          <p:nvPr/>
        </p:nvPicPr>
        <p:blipFill rotWithShape="1">
          <a:blip r:embed="rId4"/>
          <a:srcRect l="1726" r="2040"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4747940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 y="0"/>
            <a:ext cx="12170664" cy="6904823"/>
          </a:xfrm>
          <a:prstGeom prst="rect">
            <a:avLst/>
          </a:prstGeom>
        </p:spPr>
      </p:pic>
    </p:spTree>
    <p:extLst>
      <p:ext uri="{BB962C8B-B14F-4D97-AF65-F5344CB8AC3E}">
        <p14:creationId xmlns:p14="http://schemas.microsoft.com/office/powerpoint/2010/main" val="424862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F39B-4D55-4501-AE5D-1D384E8270C6}"/>
              </a:ext>
            </a:extLst>
          </p:cNvPr>
          <p:cNvSpPr>
            <a:spLocks noGrp="1"/>
          </p:cNvSpPr>
          <p:nvPr>
            <p:ph type="title"/>
          </p:nvPr>
        </p:nvSpPr>
        <p:spPr>
          <a:xfrm>
            <a:off x="838200" y="365126"/>
            <a:ext cx="10515600" cy="722460"/>
          </a:xfrm>
        </p:spPr>
        <p:txBody>
          <a:bodyPr/>
          <a:lstStyle/>
          <a:p>
            <a:r>
              <a:rPr lang="en-US" dirty="0"/>
              <a:t>The VMware Compatibility Guide</a:t>
            </a:r>
          </a:p>
        </p:txBody>
      </p:sp>
      <p:pic>
        <p:nvPicPr>
          <p:cNvPr id="7" name="Content Placeholder 6">
            <a:extLst>
              <a:ext uri="{FF2B5EF4-FFF2-40B4-BE49-F238E27FC236}">
                <a16:creationId xmlns:a16="http://schemas.microsoft.com/office/drawing/2014/main" id="{E429D8C7-DC8D-4120-A8D3-7DAB82B908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16968" y="485328"/>
            <a:ext cx="2223665" cy="482055"/>
          </a:xfrm>
        </p:spPr>
      </p:pic>
      <p:pic>
        <p:nvPicPr>
          <p:cNvPr id="5" name="Picture 4" descr="A screenshot of a social media post&#10;&#10;Description automatically generated">
            <a:extLst>
              <a:ext uri="{FF2B5EF4-FFF2-40B4-BE49-F238E27FC236}">
                <a16:creationId xmlns:a16="http://schemas.microsoft.com/office/drawing/2014/main" id="{9A8CC652-09BC-4623-9305-B23033A9A5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087586"/>
            <a:ext cx="8127292" cy="5354201"/>
          </a:xfrm>
          <a:prstGeom prst="rect">
            <a:avLst/>
          </a:prstGeom>
        </p:spPr>
      </p:pic>
    </p:spTree>
    <p:extLst>
      <p:ext uri="{BB962C8B-B14F-4D97-AF65-F5344CB8AC3E}">
        <p14:creationId xmlns:p14="http://schemas.microsoft.com/office/powerpoint/2010/main" val="278105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TotalTime>
  <Words>1654</Words>
  <Application>Microsoft Office PowerPoint</Application>
  <PresentationFormat>Widescreen</PresentationFormat>
  <Paragraphs>358</Paragraphs>
  <Slides>81</Slides>
  <Notes>44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81</vt:i4>
      </vt:variant>
    </vt:vector>
  </HeadingPairs>
  <TitlesOfParts>
    <vt:vector size="86" baseType="lpstr">
      <vt:lpstr>Arial</vt:lpstr>
      <vt:lpstr>Calibri</vt:lpstr>
      <vt:lpstr>Calibri Light</vt:lpstr>
      <vt:lpstr>Office Theme</vt:lpstr>
      <vt:lpstr>Office Theme</vt:lpstr>
      <vt:lpstr>The Extensive Guide to Using VMware Documentation Like a Pro</vt:lpstr>
      <vt:lpstr>The Growing Portfolio</vt:lpstr>
      <vt:lpstr>We’re Going on Tour!</vt:lpstr>
      <vt:lpstr>A Documentation Map https://mm.tt/1334759372?t=5ycwbDDXo1 </vt:lpstr>
      <vt:lpstr>Tour Stop # 1</vt:lpstr>
      <vt:lpstr>Build Numbers and Versions – KB 1014508</vt:lpstr>
      <vt:lpstr>Build Numbers and Versions – KB 1014508</vt:lpstr>
      <vt:lpstr>The VMware Compatibility Guide</vt:lpstr>
      <vt:lpstr>The VMware Compatibility Guide</vt:lpstr>
      <vt:lpstr>The VMware Compatibility Guide – Secret Menu?</vt:lpstr>
      <vt:lpstr>The VMware Compatibility Guide – What’s New?</vt:lpstr>
      <vt:lpstr>Product Interoperability</vt:lpstr>
      <vt:lpstr>Product Interoperability and Upgrades</vt:lpstr>
      <vt:lpstr>Update Sequence</vt:lpstr>
      <vt:lpstr>VMware Product Lifecycle Policies https://www.vmware.com/support/policies/lifecycle.html</vt:lpstr>
      <vt:lpstr>VMware Lifecycle Product Matrix https://www.vmware.com/content/dam/digitalmarketing/vmware/en/pdf/support/product-lifecycle-matrix.pdf </vt:lpstr>
      <vt:lpstr>VMware Support Offerings https://www.vmware.com/support/services.html</vt:lpstr>
      <vt:lpstr>VMware Ports and Protocols https://ports.vmware.com/home</vt:lpstr>
      <vt:lpstr>VMware Ports and Protocols - Feedback https://ports.vmware.com/home</vt:lpstr>
      <vt:lpstr>Config Max Tool https://configmax.vmware.com/home</vt:lpstr>
      <vt:lpstr>Config Max Tool – A Single Product https://configmax.vmware.com/home</vt:lpstr>
      <vt:lpstr>Config Max Tool – Making Comparisons https://configmax.vmware.com/home</vt:lpstr>
      <vt:lpstr>VMware Product Guide https://www.vmware.com/content/dam/digitalmarketing/vmware/en/pdf/product/vmware-product-guide.pdf</vt:lpstr>
      <vt:lpstr>Tour Stop # 2</vt:lpstr>
      <vt:lpstr>Security Hardening / Security Configuration https://www.vmware.com/security/hardening-guides.html</vt:lpstr>
      <vt:lpstr>Security Response Center https://www.vmware.com/security/vsrc.html </vt:lpstr>
      <vt:lpstr>VMware Security Advisories https://www.vmware.com/security/advisories.html</vt:lpstr>
      <vt:lpstr>More Security Stuff…</vt:lpstr>
      <vt:lpstr>Tour Stop # 3</vt:lpstr>
      <vt:lpstr>Digital Workspace Tech Zone https://techzone.vmware.com </vt:lpstr>
      <vt:lpstr>What Can I Get from Digital Workspace Tech Zone? https://techzone.vmware.com/resource/welcome-vmware-digital-workspace-tech-zone</vt:lpstr>
      <vt:lpstr>DW Tech Zone – Other Cool Stuff</vt:lpstr>
      <vt:lpstr>DW Tech Zone – Other Cool Stuff</vt:lpstr>
      <vt:lpstr>Workspace ONE Support Site and More…</vt:lpstr>
      <vt:lpstr>Networking and Security Tech Zone https://nsx.techzone.vmware.com/</vt:lpstr>
      <vt:lpstr>Networking and Security Tech Zone https://nsx.techzone.vmware.com/</vt:lpstr>
      <vt:lpstr>StorageHub https://storagehub.vmware.com/</vt:lpstr>
      <vt:lpstr>StorageHub – vSAN Goodness</vt:lpstr>
      <vt:lpstr>StorageHub – More vSAN Goodness</vt:lpstr>
      <vt:lpstr>StorageHub - SRM</vt:lpstr>
      <vt:lpstr>StorageHub – External Storage</vt:lpstr>
      <vt:lpstr>Product Walkthroughs https://featurewalkthrough.vmware.com/</vt:lpstr>
      <vt:lpstr>Product Walkthroughs – Pulse and Azure IoT https://featurewalkthrough.vmware.com/</vt:lpstr>
      <vt:lpstr>vRealize Suite Walkthroughs https://vrealize.vmware.com/</vt:lpstr>
      <vt:lpstr>vRealize Suite Walkthroughs https://vrealize.vmware.com/</vt:lpstr>
      <vt:lpstr>VMware Solution Exchange https://marketplace.vmware.com/vsx/</vt:lpstr>
      <vt:lpstr>vSphere Central https://vspherecentral.vmware.com/</vt:lpstr>
      <vt:lpstr>vSphere Central https://vspherecentral.vmware.com/</vt:lpstr>
      <vt:lpstr>vSphere Central https://vspherecentral.vmware.com/</vt:lpstr>
      <vt:lpstr>VMware Cloud https://cloud.vmware.com/</vt:lpstr>
      <vt:lpstr>VMware Cloud Product FAQs</vt:lpstr>
      <vt:lpstr>VMware Cloud Marketplace https://marketplace.cloud.vmware.com/</vt:lpstr>
      <vt:lpstr>Wavefront Docs https://docs.wavefront.com/</vt:lpstr>
      <vt:lpstr>VeloCloud https://www.velocloud.com/sd-wan-resources</vt:lpstr>
      <vt:lpstr>VMware Cloud Community https://cloud.vmware.com/community/</vt:lpstr>
      <vt:lpstr>Tour Stop # 4 </vt:lpstr>
      <vt:lpstr>VMware Hands-on Labs https://labs.hol.vmware.com/HOL/catalogs/catalog/all</vt:lpstr>
      <vt:lpstr>VMware Hands-on Labs – Hidden Gems https://labs.hol.vmware.com/HOL/catalogs/catalog/all</vt:lpstr>
      <vt:lpstr>VMware Hands-on Labs – Lightning Strikes! https://labs.hol.vmware.com/HOL/catalogs/catalog/all</vt:lpstr>
      <vt:lpstr>TestDrive – A Step Beyond HOLs https://www.vmwdemo.com https://kb.vmtestdrive.com </vt:lpstr>
      <vt:lpstr>TestDrive – What Can You Do Here? https://www.vmwdemo.com https://kb.vmtestdrive.com</vt:lpstr>
      <vt:lpstr>VMware Learning Zone https://www.vmware.com/education-services/learning-zone.html  </vt:lpstr>
      <vt:lpstr>Kubernetes Academy https://kubernetes.academy/</vt:lpstr>
      <vt:lpstr>Tour Stop # 5 </vt:lpstr>
      <vt:lpstr>VMware Docs https://docs.vmware.com </vt:lpstr>
      <vt:lpstr>Customized VMware Docs? https://docs.vmware.com        </vt:lpstr>
      <vt:lpstr>VMware Knowledge Base https://kb.vmware.com/s</vt:lpstr>
      <vt:lpstr>Tour Stop # 6 </vt:lpstr>
      <vt:lpstr>Blog Beat https://blogs.vmware.com/</vt:lpstr>
      <vt:lpstr>Interesting Blogs to Follow</vt:lpstr>
      <vt:lpstr>Helpful VMware Podcasts </vt:lpstr>
      <vt:lpstr>VMworld On-Demand Video Library https://videos.vmworld.com</vt:lpstr>
      <vt:lpstr> https://code.vmware.com/join</vt:lpstr>
      <vt:lpstr>Project Clarity https://clarity.design/</vt:lpstr>
      <vt:lpstr>VMware Technology Network (VMTN) https://communities.vmware.com/welcome</vt:lpstr>
      <vt:lpstr>VMware Design http://vmware.design/research.html</vt:lpstr>
      <vt:lpstr>VMware Technology Network (VMTN) https://communities.vmware.com/community/vmtn/content</vt:lpstr>
      <vt:lpstr>VMware Flings https://flings.vmware.com/</vt:lpstr>
      <vt:lpstr>VMware Flings https://flings.vmware.com/</vt:lpstr>
      <vt:lpstr>The Journey Continues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Extensive Guide to Using VMware Documentation Like a Pro</dc:title>
  <dc:creator>Nick Korte</dc:creator>
  <cp:lastModifiedBy>Nick Korte</cp:lastModifiedBy>
  <cp:revision>33</cp:revision>
  <dcterms:created xsi:type="dcterms:W3CDTF">2019-09-28T05:33:35Z</dcterms:created>
  <dcterms:modified xsi:type="dcterms:W3CDTF">2019-09-30T03:58:53Z</dcterms:modified>
</cp:coreProperties>
</file>